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sldIdLst>
    <p:sldId id="305" r:id="rId3"/>
    <p:sldId id="306" r:id="rId4"/>
    <p:sldId id="353" r:id="rId5"/>
    <p:sldId id="354" r:id="rId6"/>
    <p:sldId id="307" r:id="rId7"/>
    <p:sldId id="308" r:id="rId8"/>
    <p:sldId id="310" r:id="rId9"/>
    <p:sldId id="355" r:id="rId10"/>
    <p:sldId id="311" r:id="rId11"/>
    <p:sldId id="356" r:id="rId12"/>
    <p:sldId id="312" r:id="rId13"/>
    <p:sldId id="313" r:id="rId14"/>
    <p:sldId id="314" r:id="rId15"/>
    <p:sldId id="315" r:id="rId16"/>
    <p:sldId id="357" r:id="rId17"/>
    <p:sldId id="316" r:id="rId18"/>
    <p:sldId id="317" r:id="rId19"/>
    <p:sldId id="318" r:id="rId20"/>
    <p:sldId id="319" r:id="rId21"/>
    <p:sldId id="320" r:id="rId22"/>
    <p:sldId id="321" r:id="rId23"/>
    <p:sldId id="358" r:id="rId24"/>
    <p:sldId id="322" r:id="rId25"/>
    <p:sldId id="323" r:id="rId26"/>
    <p:sldId id="324" r:id="rId27"/>
    <p:sldId id="325" r:id="rId28"/>
    <p:sldId id="326" r:id="rId29"/>
    <p:sldId id="336" r:id="rId30"/>
    <p:sldId id="337" r:id="rId31"/>
    <p:sldId id="338" r:id="rId32"/>
    <p:sldId id="367" r:id="rId33"/>
    <p:sldId id="339" r:id="rId34"/>
    <p:sldId id="340" r:id="rId35"/>
    <p:sldId id="341" r:id="rId36"/>
    <p:sldId id="342" r:id="rId37"/>
    <p:sldId id="368" r:id="rId38"/>
    <p:sldId id="343" r:id="rId39"/>
    <p:sldId id="369" r:id="rId40"/>
    <p:sldId id="344" r:id="rId41"/>
    <p:sldId id="345" r:id="rId42"/>
    <p:sldId id="346" r:id="rId43"/>
    <p:sldId id="370" r:id="rId44"/>
    <p:sldId id="347" r:id="rId45"/>
    <p:sldId id="371" r:id="rId46"/>
    <p:sldId id="348" r:id="rId47"/>
    <p:sldId id="349" r:id="rId48"/>
    <p:sldId id="350" r:id="rId49"/>
    <p:sldId id="351" r:id="rId50"/>
    <p:sldId id="352" r:id="rId51"/>
    <p:sldId id="267" r:id="rId52"/>
    <p:sldId id="437" r:id="rId53"/>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p:cViewPr>
        <p:scale>
          <a:sx n="92" d="100"/>
          <a:sy n="92" d="100"/>
        </p:scale>
        <p:origin x="2744" y="70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4F214-0296-6040-8A95-E9C350939312}" type="datetimeFigureOut">
              <a:rPr lang="en-US" smtClean="0"/>
              <a:t>2/18/23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05259-2A0F-9D41-989F-1CFA39F632AB}" type="slidenum">
              <a:rPr lang="en-US" smtClean="0"/>
              <a:t>‹#›</a:t>
            </a:fld>
            <a:endParaRPr lang="en-US"/>
          </a:p>
        </p:txBody>
      </p:sp>
    </p:spTree>
    <p:extLst>
      <p:ext uri="{BB962C8B-B14F-4D97-AF65-F5344CB8AC3E}">
        <p14:creationId xmlns:p14="http://schemas.microsoft.com/office/powerpoint/2010/main" val="254440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44C293-E7FF-2B4D-BB62-0678A8A62093}"/>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C652E560-ABD1-6944-A053-4A3590AE2976}"/>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4A5BB1B3-8C76-EB40-850D-AEB144096057}"/>
              </a:ext>
            </a:extLst>
          </p:cNvPr>
          <p:cNvSpPr>
            <a:spLocks noGrp="1" noChangeArrowheads="1"/>
          </p:cNvSpPr>
          <p:nvPr>
            <p:ph type="sldNum" sz="quarter" idx="12"/>
          </p:nvPr>
        </p:nvSpPr>
        <p:spPr>
          <a:ln/>
        </p:spPr>
        <p:txBody>
          <a:bodyPr/>
          <a:lstStyle>
            <a:lvl1pPr>
              <a:defRPr/>
            </a:lvl1pPr>
          </a:lstStyle>
          <a:p>
            <a:fld id="{B57573CE-2319-8642-9A97-8EA7CDCFCB79}" type="slidenum">
              <a:rPr lang="en-US" altLang="en-US"/>
              <a:pPr/>
              <a:t>‹#›</a:t>
            </a:fld>
            <a:endParaRPr lang="th-TH" altLang="en-US"/>
          </a:p>
        </p:txBody>
      </p:sp>
    </p:spTree>
    <p:extLst>
      <p:ext uri="{BB962C8B-B14F-4D97-AF65-F5344CB8AC3E}">
        <p14:creationId xmlns:p14="http://schemas.microsoft.com/office/powerpoint/2010/main" val="83353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5A2B8D-7B64-E743-9DEE-BAC5882BDA4B}"/>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7FD83AED-83B6-9646-B902-95B498897230}"/>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9D1E9017-6A88-2045-92CC-A913071EC963}"/>
              </a:ext>
            </a:extLst>
          </p:cNvPr>
          <p:cNvSpPr>
            <a:spLocks noGrp="1" noChangeArrowheads="1"/>
          </p:cNvSpPr>
          <p:nvPr>
            <p:ph type="sldNum" sz="quarter" idx="12"/>
          </p:nvPr>
        </p:nvSpPr>
        <p:spPr>
          <a:ln/>
        </p:spPr>
        <p:txBody>
          <a:bodyPr/>
          <a:lstStyle>
            <a:lvl1pPr>
              <a:defRPr/>
            </a:lvl1pPr>
          </a:lstStyle>
          <a:p>
            <a:fld id="{22B756CD-7B5A-A54B-AB7E-9E2F338F4D61}" type="slidenum">
              <a:rPr lang="en-US" altLang="en-US"/>
              <a:pPr/>
              <a:t>‹#›</a:t>
            </a:fld>
            <a:endParaRPr lang="th-TH" altLang="en-US"/>
          </a:p>
        </p:txBody>
      </p:sp>
    </p:spTree>
    <p:extLst>
      <p:ext uri="{BB962C8B-B14F-4D97-AF65-F5344CB8AC3E}">
        <p14:creationId xmlns:p14="http://schemas.microsoft.com/office/powerpoint/2010/main" val="126709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866167-928F-2D4F-80B4-20DEDD94ED91}"/>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612CCF10-F95A-D645-B837-AD848B607933}"/>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3C28270C-1D69-3B4A-8778-DFEE9B8422FE}"/>
              </a:ext>
            </a:extLst>
          </p:cNvPr>
          <p:cNvSpPr>
            <a:spLocks noGrp="1" noChangeArrowheads="1"/>
          </p:cNvSpPr>
          <p:nvPr>
            <p:ph type="sldNum" sz="quarter" idx="12"/>
          </p:nvPr>
        </p:nvSpPr>
        <p:spPr>
          <a:ln/>
        </p:spPr>
        <p:txBody>
          <a:bodyPr/>
          <a:lstStyle>
            <a:lvl1pPr>
              <a:defRPr/>
            </a:lvl1pPr>
          </a:lstStyle>
          <a:p>
            <a:fld id="{2DF39A8D-1314-7440-BC19-87F10E7B3099}" type="slidenum">
              <a:rPr lang="en-US" altLang="en-US"/>
              <a:pPr/>
              <a:t>‹#›</a:t>
            </a:fld>
            <a:endParaRPr lang="th-TH" altLang="en-US"/>
          </a:p>
        </p:txBody>
      </p:sp>
    </p:spTree>
    <p:extLst>
      <p:ext uri="{BB962C8B-B14F-4D97-AF65-F5344CB8AC3E}">
        <p14:creationId xmlns:p14="http://schemas.microsoft.com/office/powerpoint/2010/main" val="2015149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2367511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5216486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302485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5443661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5237868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93039631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477271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023741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06E5D3-E016-E040-B3CD-A907A21B961F}"/>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FF94245E-3C02-674B-A42F-5257BBFC2F12}"/>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BFFE994C-F97A-6E45-A6B3-75759E9DF2C0}"/>
              </a:ext>
            </a:extLst>
          </p:cNvPr>
          <p:cNvSpPr>
            <a:spLocks noGrp="1" noChangeArrowheads="1"/>
          </p:cNvSpPr>
          <p:nvPr>
            <p:ph type="sldNum" sz="quarter" idx="12"/>
          </p:nvPr>
        </p:nvSpPr>
        <p:spPr>
          <a:ln/>
        </p:spPr>
        <p:txBody>
          <a:bodyPr/>
          <a:lstStyle>
            <a:lvl1pPr>
              <a:defRPr/>
            </a:lvl1pPr>
          </a:lstStyle>
          <a:p>
            <a:fld id="{A7E6AB42-C178-664A-A48D-43F6A54C579A}" type="slidenum">
              <a:rPr lang="en-US" altLang="en-US"/>
              <a:pPr/>
              <a:t>‹#›</a:t>
            </a:fld>
            <a:endParaRPr lang="th-TH" altLang="en-US"/>
          </a:p>
        </p:txBody>
      </p:sp>
    </p:spTree>
    <p:extLst>
      <p:ext uri="{BB962C8B-B14F-4D97-AF65-F5344CB8AC3E}">
        <p14:creationId xmlns:p14="http://schemas.microsoft.com/office/powerpoint/2010/main" val="2113836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97054692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80903142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9041436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9E73D76-FDDF-0042-A15D-0F9845902217}"/>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5F1C626C-8FB1-7745-866C-AEBB7A549714}"/>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31E010B6-36A7-7644-A364-103BDA70CA29}"/>
              </a:ext>
            </a:extLst>
          </p:cNvPr>
          <p:cNvSpPr>
            <a:spLocks noGrp="1" noChangeArrowheads="1"/>
          </p:cNvSpPr>
          <p:nvPr>
            <p:ph type="sldNum" sz="quarter" idx="12"/>
          </p:nvPr>
        </p:nvSpPr>
        <p:spPr>
          <a:ln/>
        </p:spPr>
        <p:txBody>
          <a:bodyPr/>
          <a:lstStyle>
            <a:lvl1pPr>
              <a:defRPr/>
            </a:lvl1pPr>
          </a:lstStyle>
          <a:p>
            <a:fld id="{3A1C6254-A754-CA49-8F79-57BD30E47D09}" type="slidenum">
              <a:rPr lang="en-US" altLang="en-US"/>
              <a:pPr/>
              <a:t>‹#›</a:t>
            </a:fld>
            <a:endParaRPr lang="th-TH" altLang="en-US"/>
          </a:p>
        </p:txBody>
      </p:sp>
    </p:spTree>
    <p:extLst>
      <p:ext uri="{BB962C8B-B14F-4D97-AF65-F5344CB8AC3E}">
        <p14:creationId xmlns:p14="http://schemas.microsoft.com/office/powerpoint/2010/main" val="4071816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37AF275-2A8E-F740-B32A-4AFC300D8CFA}"/>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B41B7F9C-86C9-5448-B5BE-AC33C9928486}"/>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89559D39-00D6-DC41-A195-31A60839F6B2}"/>
              </a:ext>
            </a:extLst>
          </p:cNvPr>
          <p:cNvSpPr>
            <a:spLocks noGrp="1" noChangeArrowheads="1"/>
          </p:cNvSpPr>
          <p:nvPr>
            <p:ph type="sldNum" sz="quarter" idx="12"/>
          </p:nvPr>
        </p:nvSpPr>
        <p:spPr>
          <a:ln/>
        </p:spPr>
        <p:txBody>
          <a:bodyPr/>
          <a:lstStyle>
            <a:lvl1pPr>
              <a:defRPr/>
            </a:lvl1pPr>
          </a:lstStyle>
          <a:p>
            <a:fld id="{A1B972CC-2585-8C4A-9C8E-DD42F0FB5ED8}" type="slidenum">
              <a:rPr lang="en-US" altLang="en-US"/>
              <a:pPr/>
              <a:t>‹#›</a:t>
            </a:fld>
            <a:endParaRPr lang="th-TH" altLang="en-US"/>
          </a:p>
        </p:txBody>
      </p:sp>
    </p:spTree>
    <p:extLst>
      <p:ext uri="{BB962C8B-B14F-4D97-AF65-F5344CB8AC3E}">
        <p14:creationId xmlns:p14="http://schemas.microsoft.com/office/powerpoint/2010/main" val="125708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F56548D-8245-2C49-AF63-8DC2BE3403A6}"/>
              </a:ext>
            </a:extLst>
          </p:cNvPr>
          <p:cNvSpPr>
            <a:spLocks noGrp="1" noChangeArrowheads="1"/>
          </p:cNvSpPr>
          <p:nvPr>
            <p:ph type="dt" sz="half" idx="10"/>
          </p:nvPr>
        </p:nvSpPr>
        <p:spPr>
          <a:ln/>
        </p:spPr>
        <p:txBody>
          <a:bodyPr/>
          <a:lstStyle>
            <a:lvl1pPr>
              <a:defRPr/>
            </a:lvl1pPr>
          </a:lstStyle>
          <a:p>
            <a:pPr>
              <a:defRPr/>
            </a:pPr>
            <a:endParaRPr lang="th-TH"/>
          </a:p>
        </p:txBody>
      </p:sp>
      <p:sp>
        <p:nvSpPr>
          <p:cNvPr id="8" name="Rectangle 5">
            <a:extLst>
              <a:ext uri="{FF2B5EF4-FFF2-40B4-BE49-F238E27FC236}">
                <a16:creationId xmlns:a16="http://schemas.microsoft.com/office/drawing/2014/main" id="{38E37EAE-C2BF-064C-9723-F9AD09F50A12}"/>
              </a:ext>
            </a:extLst>
          </p:cNvPr>
          <p:cNvSpPr>
            <a:spLocks noGrp="1" noChangeArrowheads="1"/>
          </p:cNvSpPr>
          <p:nvPr>
            <p:ph type="ftr" sz="quarter" idx="11"/>
          </p:nvPr>
        </p:nvSpPr>
        <p:spPr>
          <a:ln/>
        </p:spPr>
        <p:txBody>
          <a:bodyPr/>
          <a:lstStyle>
            <a:lvl1pPr>
              <a:defRPr/>
            </a:lvl1pPr>
          </a:lstStyle>
          <a:p>
            <a:pPr>
              <a:defRPr/>
            </a:pPr>
            <a:endParaRPr lang="th-TH"/>
          </a:p>
        </p:txBody>
      </p:sp>
      <p:sp>
        <p:nvSpPr>
          <p:cNvPr id="9" name="Rectangle 6">
            <a:extLst>
              <a:ext uri="{FF2B5EF4-FFF2-40B4-BE49-F238E27FC236}">
                <a16:creationId xmlns:a16="http://schemas.microsoft.com/office/drawing/2014/main" id="{7961DBC2-7718-B24A-847E-14390459CF00}"/>
              </a:ext>
            </a:extLst>
          </p:cNvPr>
          <p:cNvSpPr>
            <a:spLocks noGrp="1" noChangeArrowheads="1"/>
          </p:cNvSpPr>
          <p:nvPr>
            <p:ph type="sldNum" sz="quarter" idx="12"/>
          </p:nvPr>
        </p:nvSpPr>
        <p:spPr>
          <a:ln/>
        </p:spPr>
        <p:txBody>
          <a:bodyPr/>
          <a:lstStyle>
            <a:lvl1pPr>
              <a:defRPr/>
            </a:lvl1pPr>
          </a:lstStyle>
          <a:p>
            <a:fld id="{D720AF41-5943-494D-82E0-A412B2E88E2D}" type="slidenum">
              <a:rPr lang="en-US" altLang="en-US"/>
              <a:pPr/>
              <a:t>‹#›</a:t>
            </a:fld>
            <a:endParaRPr lang="th-TH" altLang="en-US"/>
          </a:p>
        </p:txBody>
      </p:sp>
    </p:spTree>
    <p:extLst>
      <p:ext uri="{BB962C8B-B14F-4D97-AF65-F5344CB8AC3E}">
        <p14:creationId xmlns:p14="http://schemas.microsoft.com/office/powerpoint/2010/main" val="264340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F661D93-5798-F74D-849D-9C96C0344085}"/>
              </a:ext>
            </a:extLst>
          </p:cNvPr>
          <p:cNvSpPr>
            <a:spLocks noGrp="1" noChangeArrowheads="1"/>
          </p:cNvSpPr>
          <p:nvPr>
            <p:ph type="dt" sz="half" idx="10"/>
          </p:nvPr>
        </p:nvSpPr>
        <p:spPr>
          <a:ln/>
        </p:spPr>
        <p:txBody>
          <a:bodyPr/>
          <a:lstStyle>
            <a:lvl1pPr>
              <a:defRPr/>
            </a:lvl1pPr>
          </a:lstStyle>
          <a:p>
            <a:pPr>
              <a:defRPr/>
            </a:pPr>
            <a:endParaRPr lang="th-TH"/>
          </a:p>
        </p:txBody>
      </p:sp>
      <p:sp>
        <p:nvSpPr>
          <p:cNvPr id="4" name="Rectangle 5">
            <a:extLst>
              <a:ext uri="{FF2B5EF4-FFF2-40B4-BE49-F238E27FC236}">
                <a16:creationId xmlns:a16="http://schemas.microsoft.com/office/drawing/2014/main" id="{724BCCDC-6CFF-4640-A991-6A7748C1046A}"/>
              </a:ext>
            </a:extLst>
          </p:cNvPr>
          <p:cNvSpPr>
            <a:spLocks noGrp="1" noChangeArrowheads="1"/>
          </p:cNvSpPr>
          <p:nvPr>
            <p:ph type="ftr" sz="quarter" idx="11"/>
          </p:nvPr>
        </p:nvSpPr>
        <p:spPr>
          <a:ln/>
        </p:spPr>
        <p:txBody>
          <a:bodyPr/>
          <a:lstStyle>
            <a:lvl1pPr>
              <a:defRPr/>
            </a:lvl1pPr>
          </a:lstStyle>
          <a:p>
            <a:pPr>
              <a:defRPr/>
            </a:pPr>
            <a:endParaRPr lang="th-TH"/>
          </a:p>
        </p:txBody>
      </p:sp>
      <p:sp>
        <p:nvSpPr>
          <p:cNvPr id="5" name="Rectangle 6">
            <a:extLst>
              <a:ext uri="{FF2B5EF4-FFF2-40B4-BE49-F238E27FC236}">
                <a16:creationId xmlns:a16="http://schemas.microsoft.com/office/drawing/2014/main" id="{E0A8C224-F710-4B43-B2FA-9BCD048E6658}"/>
              </a:ext>
            </a:extLst>
          </p:cNvPr>
          <p:cNvSpPr>
            <a:spLocks noGrp="1" noChangeArrowheads="1"/>
          </p:cNvSpPr>
          <p:nvPr>
            <p:ph type="sldNum" sz="quarter" idx="12"/>
          </p:nvPr>
        </p:nvSpPr>
        <p:spPr>
          <a:ln/>
        </p:spPr>
        <p:txBody>
          <a:bodyPr/>
          <a:lstStyle>
            <a:lvl1pPr>
              <a:defRPr/>
            </a:lvl1pPr>
          </a:lstStyle>
          <a:p>
            <a:fld id="{82513EED-41B1-C940-8C17-BB40AAD28F4F}" type="slidenum">
              <a:rPr lang="en-US" altLang="en-US"/>
              <a:pPr/>
              <a:t>‹#›</a:t>
            </a:fld>
            <a:endParaRPr lang="th-TH" altLang="en-US"/>
          </a:p>
        </p:txBody>
      </p:sp>
    </p:spTree>
    <p:extLst>
      <p:ext uri="{BB962C8B-B14F-4D97-AF65-F5344CB8AC3E}">
        <p14:creationId xmlns:p14="http://schemas.microsoft.com/office/powerpoint/2010/main" val="305330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7FE6A2A-605D-9342-AD0C-5EDFBC702F2B}"/>
              </a:ext>
            </a:extLst>
          </p:cNvPr>
          <p:cNvSpPr>
            <a:spLocks noGrp="1" noChangeArrowheads="1"/>
          </p:cNvSpPr>
          <p:nvPr>
            <p:ph type="dt" sz="half" idx="10"/>
          </p:nvPr>
        </p:nvSpPr>
        <p:spPr>
          <a:ln/>
        </p:spPr>
        <p:txBody>
          <a:bodyPr/>
          <a:lstStyle>
            <a:lvl1pPr>
              <a:defRPr/>
            </a:lvl1pPr>
          </a:lstStyle>
          <a:p>
            <a:pPr>
              <a:defRPr/>
            </a:pPr>
            <a:endParaRPr lang="th-TH"/>
          </a:p>
        </p:txBody>
      </p:sp>
      <p:sp>
        <p:nvSpPr>
          <p:cNvPr id="3" name="Rectangle 5">
            <a:extLst>
              <a:ext uri="{FF2B5EF4-FFF2-40B4-BE49-F238E27FC236}">
                <a16:creationId xmlns:a16="http://schemas.microsoft.com/office/drawing/2014/main" id="{120CBA95-B291-7C4A-B6CC-5AFBE30204B4}"/>
              </a:ext>
            </a:extLst>
          </p:cNvPr>
          <p:cNvSpPr>
            <a:spLocks noGrp="1" noChangeArrowheads="1"/>
          </p:cNvSpPr>
          <p:nvPr>
            <p:ph type="ftr" sz="quarter" idx="11"/>
          </p:nvPr>
        </p:nvSpPr>
        <p:spPr>
          <a:ln/>
        </p:spPr>
        <p:txBody>
          <a:bodyPr/>
          <a:lstStyle>
            <a:lvl1pPr>
              <a:defRPr/>
            </a:lvl1pPr>
          </a:lstStyle>
          <a:p>
            <a:pPr>
              <a:defRPr/>
            </a:pPr>
            <a:endParaRPr lang="th-TH"/>
          </a:p>
        </p:txBody>
      </p:sp>
      <p:sp>
        <p:nvSpPr>
          <p:cNvPr id="4" name="Rectangle 6">
            <a:extLst>
              <a:ext uri="{FF2B5EF4-FFF2-40B4-BE49-F238E27FC236}">
                <a16:creationId xmlns:a16="http://schemas.microsoft.com/office/drawing/2014/main" id="{D13A29B5-CB08-FF4E-82F4-0CAE187C5444}"/>
              </a:ext>
            </a:extLst>
          </p:cNvPr>
          <p:cNvSpPr>
            <a:spLocks noGrp="1" noChangeArrowheads="1"/>
          </p:cNvSpPr>
          <p:nvPr>
            <p:ph type="sldNum" sz="quarter" idx="12"/>
          </p:nvPr>
        </p:nvSpPr>
        <p:spPr>
          <a:ln/>
        </p:spPr>
        <p:txBody>
          <a:bodyPr/>
          <a:lstStyle>
            <a:lvl1pPr>
              <a:defRPr/>
            </a:lvl1pPr>
          </a:lstStyle>
          <a:p>
            <a:fld id="{11BE0053-F1CE-E84B-BD78-C39D6A15BAD3}" type="slidenum">
              <a:rPr lang="en-US" altLang="en-US"/>
              <a:pPr/>
              <a:t>‹#›</a:t>
            </a:fld>
            <a:endParaRPr lang="th-TH" altLang="en-US"/>
          </a:p>
        </p:txBody>
      </p:sp>
    </p:spTree>
    <p:extLst>
      <p:ext uri="{BB962C8B-B14F-4D97-AF65-F5344CB8AC3E}">
        <p14:creationId xmlns:p14="http://schemas.microsoft.com/office/powerpoint/2010/main" val="293606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9A3159-6BA2-334D-9F46-03379733A285}"/>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A3A73A21-D7C4-CC4E-92DA-68D0CECE0D83}"/>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17EC8843-0A10-D545-B09B-EDD742224816}"/>
              </a:ext>
            </a:extLst>
          </p:cNvPr>
          <p:cNvSpPr>
            <a:spLocks noGrp="1" noChangeArrowheads="1"/>
          </p:cNvSpPr>
          <p:nvPr>
            <p:ph type="sldNum" sz="quarter" idx="12"/>
          </p:nvPr>
        </p:nvSpPr>
        <p:spPr>
          <a:ln/>
        </p:spPr>
        <p:txBody>
          <a:bodyPr/>
          <a:lstStyle>
            <a:lvl1pPr>
              <a:defRPr/>
            </a:lvl1pPr>
          </a:lstStyle>
          <a:p>
            <a:fld id="{B47ACF5F-F3CE-064C-B7B3-1AA8FD1534D0}" type="slidenum">
              <a:rPr lang="en-US" altLang="en-US"/>
              <a:pPr/>
              <a:t>‹#›</a:t>
            </a:fld>
            <a:endParaRPr lang="th-TH" altLang="en-US"/>
          </a:p>
        </p:txBody>
      </p:sp>
    </p:spTree>
    <p:extLst>
      <p:ext uri="{BB962C8B-B14F-4D97-AF65-F5344CB8AC3E}">
        <p14:creationId xmlns:p14="http://schemas.microsoft.com/office/powerpoint/2010/main" val="209989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109B3B9-7F89-EF48-BF81-862EC6074D9D}"/>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C8F74A0B-9A4E-6446-8FFC-ECB9A30CFDEC}"/>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01D5A248-B832-B344-AC9C-5883C64D0EB9}"/>
              </a:ext>
            </a:extLst>
          </p:cNvPr>
          <p:cNvSpPr>
            <a:spLocks noGrp="1" noChangeArrowheads="1"/>
          </p:cNvSpPr>
          <p:nvPr>
            <p:ph type="sldNum" sz="quarter" idx="12"/>
          </p:nvPr>
        </p:nvSpPr>
        <p:spPr>
          <a:ln/>
        </p:spPr>
        <p:txBody>
          <a:bodyPr/>
          <a:lstStyle>
            <a:lvl1pPr>
              <a:defRPr/>
            </a:lvl1pPr>
          </a:lstStyle>
          <a:p>
            <a:fld id="{4A4EB2DD-78A8-FA4F-ACEB-4C00D9E8BB14}" type="slidenum">
              <a:rPr lang="en-US" altLang="en-US"/>
              <a:pPr/>
              <a:t>‹#›</a:t>
            </a:fld>
            <a:endParaRPr lang="th-TH" altLang="en-US"/>
          </a:p>
        </p:txBody>
      </p:sp>
    </p:spTree>
    <p:extLst>
      <p:ext uri="{BB962C8B-B14F-4D97-AF65-F5344CB8AC3E}">
        <p14:creationId xmlns:p14="http://schemas.microsoft.com/office/powerpoint/2010/main" val="63723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12F6E2-E21C-BD43-BD69-282C2792A11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id="{68E40FD1-E580-AF4E-9068-749D6BC095B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1028" name="Rectangle 4">
            <a:extLst>
              <a:ext uri="{FF2B5EF4-FFF2-40B4-BE49-F238E27FC236}">
                <a16:creationId xmlns:a16="http://schemas.microsoft.com/office/drawing/2014/main" id="{8F838D0B-87E8-DF49-A7B0-702ADB88164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th-TH"/>
          </a:p>
        </p:txBody>
      </p:sp>
      <p:sp>
        <p:nvSpPr>
          <p:cNvPr id="1029" name="Rectangle 5">
            <a:extLst>
              <a:ext uri="{FF2B5EF4-FFF2-40B4-BE49-F238E27FC236}">
                <a16:creationId xmlns:a16="http://schemas.microsoft.com/office/drawing/2014/main" id="{81E16EA6-FF3C-9742-8AB0-30982D33E5E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th-TH"/>
          </a:p>
        </p:txBody>
      </p:sp>
      <p:sp>
        <p:nvSpPr>
          <p:cNvPr id="1030" name="Rectangle 6">
            <a:extLst>
              <a:ext uri="{FF2B5EF4-FFF2-40B4-BE49-F238E27FC236}">
                <a16:creationId xmlns:a16="http://schemas.microsoft.com/office/drawing/2014/main" id="{965217C8-D8E2-864F-9FB6-5E70DF9384C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74FFDBF-C8B2-414F-97C3-24A27830BD05}" type="slidenum">
              <a:rPr lang="en-US" altLang="en-US"/>
              <a:pPr/>
              <a:t>‹#›</a:t>
            </a:fld>
            <a:endParaRPr lang="th-TH"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84804723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Fabric003">
            <a:extLst>
              <a:ext uri="{FF2B5EF4-FFF2-40B4-BE49-F238E27FC236}">
                <a16:creationId xmlns:a16="http://schemas.microsoft.com/office/drawing/2014/main" id="{CE0163D2-8A00-DD4A-9D6E-2A71EF0CC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a:extLst>
              <a:ext uri="{FF2B5EF4-FFF2-40B4-BE49-F238E27FC236}">
                <a16:creationId xmlns:a16="http://schemas.microsoft.com/office/drawing/2014/main" id="{35713080-386B-364B-9A4A-9FBAF9D948A5}"/>
              </a:ext>
            </a:extLst>
          </p:cNvPr>
          <p:cNvSpPr txBox="1">
            <a:spLocks noChangeArrowheads="1"/>
          </p:cNvSpPr>
          <p:nvPr/>
        </p:nvSpPr>
        <p:spPr bwMode="auto">
          <a:xfrm>
            <a:off x="266700" y="1811337"/>
            <a:ext cx="86106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algn="ctr" eaLnBrk="1" hangingPunct="1">
              <a:spcBef>
                <a:spcPct val="50000"/>
              </a:spcBef>
              <a:defRPr/>
            </a:pPr>
            <a:r>
              <a:rPr lang="en-US" sz="4000" b="1" i="1" dirty="0">
                <a:solidFill>
                  <a:schemeClr val="bg1"/>
                </a:solidFill>
                <a:effectLst>
                  <a:outerShdw blurRad="38100" dist="38100" dir="2700000" algn="tl">
                    <a:srgbClr val="000000">
                      <a:alpha val="43137"/>
                    </a:srgbClr>
                  </a:outerShdw>
                </a:effectLst>
              </a:rPr>
              <a:t>Worldview Conservation, Alteration, and Transformation</a:t>
            </a:r>
          </a:p>
          <a:p>
            <a:pPr algn="ctr" eaLnBrk="1" hangingPunct="1">
              <a:spcBef>
                <a:spcPct val="50000"/>
              </a:spcBef>
              <a:defRPr/>
            </a:pPr>
            <a:r>
              <a:rPr lang="en-US" sz="3400" b="1" i="1" dirty="0">
                <a:solidFill>
                  <a:schemeClr val="bg1"/>
                </a:solidFill>
                <a:effectLst>
                  <a:outerShdw blurRad="38100" dist="38100" dir="2700000" algn="tl">
                    <a:srgbClr val="000000">
                      <a:alpha val="43137"/>
                    </a:srgbClr>
                  </a:outerShdw>
                </a:effectLst>
              </a:rPr>
              <a:t>Sessions 6 and 7</a:t>
            </a:r>
            <a:endParaRPr lang="th-TH" sz="3400" b="1" i="1" dirty="0">
              <a:solidFill>
                <a:schemeClr val="bg1"/>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28508AA7-AC25-10BD-B05C-89749AF3FE24}"/>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Lewis Winkler • East Asia School of Theology (Singapore)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abric003">
            <a:extLst>
              <a:ext uri="{FF2B5EF4-FFF2-40B4-BE49-F238E27FC236}">
                <a16:creationId xmlns:a16="http://schemas.microsoft.com/office/drawing/2014/main" id="{0B349056-F928-D844-970B-07BFBB075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id="{32E03736-0900-D741-917F-E983861E78C0}"/>
              </a:ext>
            </a:extLst>
          </p:cNvPr>
          <p:cNvSpPr txBox="1">
            <a:spLocks noChangeArrowheads="1"/>
          </p:cNvSpPr>
          <p:nvPr/>
        </p:nvSpPr>
        <p:spPr bwMode="auto">
          <a:xfrm>
            <a:off x="304800" y="152400"/>
            <a:ext cx="86106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and how do worldviews change?    Some General Perspectives:</a:t>
            </a:r>
            <a:endParaRPr lang="en-US" altLang="en-US">
              <a:solidFill>
                <a:schemeClr val="bg1"/>
              </a:solidFill>
            </a:endParaRPr>
          </a:p>
          <a:p>
            <a:pPr lvl="1" eaLnBrk="1" hangingPunct="1">
              <a:spcBef>
                <a:spcPct val="50000"/>
              </a:spcBef>
              <a:buFontTx/>
              <a:buAutoNum type="alphaUcPeriod"/>
            </a:pPr>
            <a:r>
              <a:rPr lang="en-US" altLang="en-US" b="1">
                <a:solidFill>
                  <a:schemeClr val="bg1"/>
                </a:solidFill>
              </a:rPr>
              <a:t>Internal Dynamics:</a:t>
            </a:r>
          </a:p>
          <a:p>
            <a:pPr lvl="2" eaLnBrk="1" hangingPunct="1">
              <a:spcBef>
                <a:spcPct val="50000"/>
              </a:spcBef>
              <a:buFontTx/>
              <a:buAutoNum type="arabicPeriod" startAt="2"/>
            </a:pPr>
            <a:r>
              <a:rPr lang="en-US" altLang="en-US" b="1">
                <a:solidFill>
                  <a:schemeClr val="bg1"/>
                </a:solidFill>
              </a:rPr>
              <a:t>No worldview is completely monolithic.</a:t>
            </a:r>
            <a:r>
              <a:rPr lang="en-US" altLang="en-US"/>
              <a:t> </a:t>
            </a:r>
            <a:endParaRPr lang="en-US" altLang="en-US">
              <a:solidFill>
                <a:schemeClr val="bg1"/>
              </a:solidFill>
            </a:endParaRPr>
          </a:p>
          <a:p>
            <a:pPr lvl="3" eaLnBrk="1" hangingPunct="1">
              <a:spcBef>
                <a:spcPct val="50000"/>
              </a:spcBef>
              <a:buFontTx/>
              <a:buAutoNum type="alphaLcParenR"/>
            </a:pPr>
            <a:r>
              <a:rPr lang="en-US" altLang="en-US" b="1">
                <a:solidFill>
                  <a:schemeClr val="bg2"/>
                </a:solidFill>
              </a:rPr>
              <a:t>Continuums of Adherence:</a:t>
            </a:r>
            <a:r>
              <a:rPr lang="en-US" altLang="en-US"/>
              <a:t> </a:t>
            </a:r>
            <a:endParaRPr lang="en-US" altLang="en-US" b="1">
              <a:solidFill>
                <a:schemeClr val="bg1"/>
              </a:solidFill>
            </a:endParaRPr>
          </a:p>
          <a:p>
            <a:pPr lvl="3" eaLnBrk="1" hangingPunct="1">
              <a:spcBef>
                <a:spcPct val="50000"/>
              </a:spcBef>
              <a:buFontTx/>
              <a:buAutoNum type="alphaLcParenR"/>
            </a:pPr>
            <a:r>
              <a:rPr lang="en-US" altLang="en-US" b="1">
                <a:solidFill>
                  <a:schemeClr val="bg1"/>
                </a:solidFill>
              </a:rPr>
              <a:t>Countercultural Dynamics:</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abric003">
            <a:extLst>
              <a:ext uri="{FF2B5EF4-FFF2-40B4-BE49-F238E27FC236}">
                <a16:creationId xmlns:a16="http://schemas.microsoft.com/office/drawing/2014/main" id="{A8276D2F-DCE0-8541-AAEA-C5F1708B3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a:extLst>
              <a:ext uri="{FF2B5EF4-FFF2-40B4-BE49-F238E27FC236}">
                <a16:creationId xmlns:a16="http://schemas.microsoft.com/office/drawing/2014/main" id="{28DF0581-01DA-C749-A662-0B5284D3F0AD}"/>
              </a:ext>
            </a:extLst>
          </p:cNvPr>
          <p:cNvSpPr txBox="1">
            <a:spLocks noChangeArrowheads="1"/>
          </p:cNvSpPr>
          <p:nvPr/>
        </p:nvSpPr>
        <p:spPr bwMode="auto">
          <a:xfrm>
            <a:off x="304800" y="152400"/>
            <a:ext cx="86106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540000" indent="-711200" eaLnBrk="0" hangingPunct="0">
              <a:defRPr sz="2800">
                <a:solidFill>
                  <a:schemeClr val="tx1"/>
                </a:solidFill>
                <a:latin typeface="Arial" panose="020B0604020202020204" pitchFamily="34" charset="0"/>
                <a:cs typeface="Angsana New" panose="02020603050405020304" pitchFamily="18" charset="-34"/>
              </a:defRPr>
            </a:lvl5pPr>
            <a:lvl6pPr marL="29972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34544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9116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43688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and how do worldviews change?    Some General Perspectives:</a:t>
            </a:r>
            <a:endParaRPr lang="en-US" altLang="en-US">
              <a:solidFill>
                <a:schemeClr val="bg1"/>
              </a:solidFill>
            </a:endParaRPr>
          </a:p>
          <a:p>
            <a:pPr lvl="1" eaLnBrk="1" hangingPunct="1">
              <a:spcBef>
                <a:spcPct val="50000"/>
              </a:spcBef>
              <a:buFontTx/>
              <a:buAutoNum type="alphaUcPeriod"/>
            </a:pPr>
            <a:r>
              <a:rPr lang="en-US" altLang="en-US" b="1">
                <a:solidFill>
                  <a:schemeClr val="bg1"/>
                </a:solidFill>
              </a:rPr>
              <a:t>Internal Dynamics:</a:t>
            </a:r>
          </a:p>
          <a:p>
            <a:pPr lvl="2" eaLnBrk="1" hangingPunct="1">
              <a:spcBef>
                <a:spcPct val="50000"/>
              </a:spcBef>
              <a:buFontTx/>
              <a:buAutoNum type="arabicPeriod" startAt="2"/>
            </a:pPr>
            <a:r>
              <a:rPr lang="en-US" altLang="en-US" b="1">
                <a:solidFill>
                  <a:schemeClr val="bg1"/>
                </a:solidFill>
              </a:rPr>
              <a:t>No worldview is completely monolithic.</a:t>
            </a:r>
            <a:r>
              <a:rPr lang="en-US" altLang="en-US"/>
              <a:t> </a:t>
            </a:r>
            <a:endParaRPr lang="en-US" altLang="en-US">
              <a:solidFill>
                <a:schemeClr val="bg1"/>
              </a:solidFill>
            </a:endParaRPr>
          </a:p>
          <a:p>
            <a:pPr lvl="3" eaLnBrk="1" hangingPunct="1">
              <a:spcBef>
                <a:spcPct val="50000"/>
              </a:spcBef>
              <a:buFontTx/>
              <a:buAutoNum type="alphaLcParenR"/>
            </a:pPr>
            <a:r>
              <a:rPr lang="en-US" altLang="en-US" b="1">
                <a:solidFill>
                  <a:schemeClr val="bg2"/>
                </a:solidFill>
              </a:rPr>
              <a:t>Continuums of Adherence:</a:t>
            </a:r>
            <a:r>
              <a:rPr lang="en-US" altLang="en-US">
                <a:solidFill>
                  <a:schemeClr val="bg2"/>
                </a:solidFill>
              </a:rPr>
              <a:t> </a:t>
            </a:r>
            <a:endParaRPr lang="en-US" altLang="en-US" b="1">
              <a:solidFill>
                <a:schemeClr val="bg2"/>
              </a:solidFill>
            </a:endParaRPr>
          </a:p>
          <a:p>
            <a:pPr lvl="3" eaLnBrk="1" hangingPunct="1">
              <a:spcBef>
                <a:spcPct val="50000"/>
              </a:spcBef>
              <a:buFontTx/>
              <a:buAutoNum type="alphaLcParenR"/>
            </a:pPr>
            <a:r>
              <a:rPr lang="en-US" altLang="en-US" b="1">
                <a:solidFill>
                  <a:schemeClr val="bg1"/>
                </a:solidFill>
              </a:rPr>
              <a:t>Countercultural Dynamics:</a:t>
            </a:r>
            <a:r>
              <a:rPr lang="en-US" altLang="en-US">
                <a:solidFill>
                  <a:schemeClr val="bg1"/>
                </a:solidFill>
              </a:rPr>
              <a:t> </a:t>
            </a:r>
            <a:endParaRPr lang="en-US" altLang="en-US" b="1">
              <a:solidFill>
                <a:schemeClr val="bg1"/>
              </a:solidFill>
            </a:endParaRPr>
          </a:p>
          <a:p>
            <a:pPr lvl="4" eaLnBrk="1" hangingPunct="1">
              <a:spcBef>
                <a:spcPct val="50000"/>
              </a:spcBef>
              <a:buFontTx/>
              <a:buAutoNum type="arabicParenR"/>
            </a:pPr>
            <a:r>
              <a:rPr lang="en-US" altLang="en-US" b="1">
                <a:solidFill>
                  <a:schemeClr val="bg1"/>
                </a:solidFill>
              </a:rPr>
              <a:t>Societies and Minorities:</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abric003">
            <a:extLst>
              <a:ext uri="{FF2B5EF4-FFF2-40B4-BE49-F238E27FC236}">
                <a16:creationId xmlns:a16="http://schemas.microsoft.com/office/drawing/2014/main" id="{883BC930-E865-C64E-BD76-835904002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4">
            <a:extLst>
              <a:ext uri="{FF2B5EF4-FFF2-40B4-BE49-F238E27FC236}">
                <a16:creationId xmlns:a16="http://schemas.microsoft.com/office/drawing/2014/main" id="{C4345F32-F279-934D-BCBC-F56D43970A55}"/>
              </a:ext>
            </a:extLst>
          </p:cNvPr>
          <p:cNvSpPr txBox="1">
            <a:spLocks noChangeArrowheads="1"/>
          </p:cNvSpPr>
          <p:nvPr/>
        </p:nvSpPr>
        <p:spPr bwMode="auto">
          <a:xfrm>
            <a:off x="304800" y="152400"/>
            <a:ext cx="861060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540000" indent="-711200" eaLnBrk="0" hangingPunct="0">
              <a:defRPr sz="2800">
                <a:solidFill>
                  <a:schemeClr val="tx1"/>
                </a:solidFill>
                <a:latin typeface="Arial" panose="020B0604020202020204" pitchFamily="34" charset="0"/>
                <a:cs typeface="Angsana New" panose="02020603050405020304" pitchFamily="18" charset="-34"/>
              </a:defRPr>
            </a:lvl5pPr>
            <a:lvl6pPr marL="29972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34544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9116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43688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and how do worldviews change?    Some General Perspectives:</a:t>
            </a:r>
            <a:endParaRPr lang="en-US" altLang="en-US">
              <a:solidFill>
                <a:schemeClr val="bg1"/>
              </a:solidFill>
            </a:endParaRPr>
          </a:p>
          <a:p>
            <a:pPr lvl="1" eaLnBrk="1" hangingPunct="1">
              <a:spcBef>
                <a:spcPct val="50000"/>
              </a:spcBef>
              <a:buFontTx/>
              <a:buAutoNum type="alphaUcPeriod"/>
            </a:pPr>
            <a:r>
              <a:rPr lang="en-US" altLang="en-US" b="1">
                <a:solidFill>
                  <a:schemeClr val="bg1"/>
                </a:solidFill>
              </a:rPr>
              <a:t>Internal Dynamics:</a:t>
            </a:r>
          </a:p>
          <a:p>
            <a:pPr lvl="2" eaLnBrk="1" hangingPunct="1">
              <a:spcBef>
                <a:spcPct val="50000"/>
              </a:spcBef>
              <a:buFontTx/>
              <a:buAutoNum type="arabicPeriod" startAt="2"/>
            </a:pPr>
            <a:r>
              <a:rPr lang="en-US" altLang="en-US" b="1">
                <a:solidFill>
                  <a:schemeClr val="bg1"/>
                </a:solidFill>
              </a:rPr>
              <a:t>No worldview is completely monolithic.</a:t>
            </a:r>
            <a:r>
              <a:rPr lang="en-US" altLang="en-US"/>
              <a:t> </a:t>
            </a:r>
            <a:endParaRPr lang="en-US" altLang="en-US">
              <a:solidFill>
                <a:schemeClr val="bg1"/>
              </a:solidFill>
            </a:endParaRPr>
          </a:p>
          <a:p>
            <a:pPr lvl="3" eaLnBrk="1" hangingPunct="1">
              <a:spcBef>
                <a:spcPct val="50000"/>
              </a:spcBef>
              <a:buFontTx/>
              <a:buAutoNum type="alphaLcParenR"/>
            </a:pPr>
            <a:r>
              <a:rPr lang="en-US" altLang="en-US" b="1">
                <a:solidFill>
                  <a:schemeClr val="bg2"/>
                </a:solidFill>
              </a:rPr>
              <a:t>Continuums of Adherence:</a:t>
            </a:r>
            <a:r>
              <a:rPr lang="en-US" altLang="en-US">
                <a:solidFill>
                  <a:schemeClr val="bg2"/>
                </a:solidFill>
              </a:rPr>
              <a:t> </a:t>
            </a:r>
            <a:endParaRPr lang="en-US" altLang="en-US" b="1">
              <a:solidFill>
                <a:schemeClr val="bg2"/>
              </a:solidFill>
            </a:endParaRPr>
          </a:p>
          <a:p>
            <a:pPr lvl="3" eaLnBrk="1" hangingPunct="1">
              <a:spcBef>
                <a:spcPct val="50000"/>
              </a:spcBef>
              <a:buFontTx/>
              <a:buAutoNum type="alphaLcParenR"/>
            </a:pPr>
            <a:r>
              <a:rPr lang="en-US" altLang="en-US" b="1">
                <a:solidFill>
                  <a:schemeClr val="bg1"/>
                </a:solidFill>
              </a:rPr>
              <a:t>Countercultural Dynamics:</a:t>
            </a:r>
            <a:r>
              <a:rPr lang="en-US" altLang="en-US">
                <a:solidFill>
                  <a:schemeClr val="bg1"/>
                </a:solidFill>
              </a:rPr>
              <a:t> </a:t>
            </a:r>
            <a:endParaRPr lang="en-US" altLang="en-US" b="1">
              <a:solidFill>
                <a:schemeClr val="bg1"/>
              </a:solidFill>
            </a:endParaRPr>
          </a:p>
          <a:p>
            <a:pPr lvl="4" eaLnBrk="1" hangingPunct="1">
              <a:spcBef>
                <a:spcPct val="50000"/>
              </a:spcBef>
              <a:buFontTx/>
              <a:buAutoNum type="arabicParenR"/>
            </a:pPr>
            <a:r>
              <a:rPr lang="en-US" altLang="en-US" b="1">
                <a:solidFill>
                  <a:schemeClr val="bg2"/>
                </a:solidFill>
              </a:rPr>
              <a:t>Societies and Minorities:</a:t>
            </a:r>
            <a:endParaRPr lang="en-US" altLang="en-US">
              <a:solidFill>
                <a:schemeClr val="bg2"/>
              </a:solidFill>
            </a:endParaRPr>
          </a:p>
          <a:p>
            <a:pPr lvl="4" eaLnBrk="1" hangingPunct="1">
              <a:spcBef>
                <a:spcPct val="50000"/>
              </a:spcBef>
              <a:buFontTx/>
              <a:buAutoNum type="arabicParenR"/>
            </a:pPr>
            <a:r>
              <a:rPr lang="en-US" altLang="en-US" b="1">
                <a:solidFill>
                  <a:schemeClr val="bg1"/>
                </a:solidFill>
              </a:rPr>
              <a:t>Innovators and Change Agents:</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abric003">
            <a:extLst>
              <a:ext uri="{FF2B5EF4-FFF2-40B4-BE49-F238E27FC236}">
                <a16:creationId xmlns:a16="http://schemas.microsoft.com/office/drawing/2014/main" id="{9067F623-C0B1-9D4C-93A7-5284EA96F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4">
            <a:extLst>
              <a:ext uri="{FF2B5EF4-FFF2-40B4-BE49-F238E27FC236}">
                <a16:creationId xmlns:a16="http://schemas.microsoft.com/office/drawing/2014/main" id="{AFB51473-A544-AE49-AB17-E773E3FBC406}"/>
              </a:ext>
            </a:extLst>
          </p:cNvPr>
          <p:cNvSpPr txBox="1">
            <a:spLocks noChangeArrowheads="1"/>
          </p:cNvSpPr>
          <p:nvPr/>
        </p:nvSpPr>
        <p:spPr bwMode="auto">
          <a:xfrm>
            <a:off x="304800" y="152400"/>
            <a:ext cx="8610600"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540000" indent="-711200" eaLnBrk="0" hangingPunct="0">
              <a:defRPr sz="2800">
                <a:solidFill>
                  <a:schemeClr val="tx1"/>
                </a:solidFill>
                <a:latin typeface="Arial" panose="020B0604020202020204" pitchFamily="34" charset="0"/>
                <a:cs typeface="Angsana New" panose="02020603050405020304" pitchFamily="18" charset="-34"/>
              </a:defRPr>
            </a:lvl5pPr>
            <a:lvl6pPr marL="29972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34544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9116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43688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and how do worldviews change?    Some General Perspectives:</a:t>
            </a:r>
            <a:endParaRPr lang="en-US" altLang="en-US">
              <a:solidFill>
                <a:schemeClr val="bg1"/>
              </a:solidFill>
            </a:endParaRPr>
          </a:p>
          <a:p>
            <a:pPr lvl="1" eaLnBrk="1" hangingPunct="1">
              <a:spcBef>
                <a:spcPct val="50000"/>
              </a:spcBef>
              <a:buFontTx/>
              <a:buAutoNum type="alphaUcPeriod"/>
            </a:pPr>
            <a:r>
              <a:rPr lang="en-US" altLang="en-US" b="1">
                <a:solidFill>
                  <a:schemeClr val="bg1"/>
                </a:solidFill>
              </a:rPr>
              <a:t>Internal Dynamics:</a:t>
            </a:r>
          </a:p>
          <a:p>
            <a:pPr lvl="2" eaLnBrk="1" hangingPunct="1">
              <a:spcBef>
                <a:spcPct val="50000"/>
              </a:spcBef>
              <a:buFontTx/>
              <a:buAutoNum type="arabicPeriod" startAt="2"/>
            </a:pPr>
            <a:r>
              <a:rPr lang="en-US" altLang="en-US" b="1">
                <a:solidFill>
                  <a:schemeClr val="bg1"/>
                </a:solidFill>
              </a:rPr>
              <a:t>No worldview is completely monolithic.</a:t>
            </a:r>
            <a:r>
              <a:rPr lang="en-US" altLang="en-US"/>
              <a:t> </a:t>
            </a:r>
            <a:endParaRPr lang="en-US" altLang="en-US">
              <a:solidFill>
                <a:schemeClr val="bg1"/>
              </a:solidFill>
            </a:endParaRPr>
          </a:p>
          <a:p>
            <a:pPr lvl="3" eaLnBrk="1" hangingPunct="1">
              <a:spcBef>
                <a:spcPct val="50000"/>
              </a:spcBef>
              <a:buFontTx/>
              <a:buAutoNum type="alphaLcParenR"/>
            </a:pPr>
            <a:r>
              <a:rPr lang="en-US" altLang="en-US" b="1">
                <a:solidFill>
                  <a:schemeClr val="bg2"/>
                </a:solidFill>
              </a:rPr>
              <a:t>Continuums of Adherence:</a:t>
            </a:r>
            <a:r>
              <a:rPr lang="en-US" altLang="en-US">
                <a:solidFill>
                  <a:schemeClr val="bg2"/>
                </a:solidFill>
              </a:rPr>
              <a:t> </a:t>
            </a:r>
            <a:endParaRPr lang="en-US" altLang="en-US" b="1">
              <a:solidFill>
                <a:schemeClr val="bg2"/>
              </a:solidFill>
            </a:endParaRPr>
          </a:p>
          <a:p>
            <a:pPr lvl="3" eaLnBrk="1" hangingPunct="1">
              <a:spcBef>
                <a:spcPct val="50000"/>
              </a:spcBef>
              <a:buFontTx/>
              <a:buAutoNum type="alphaLcParenR"/>
            </a:pPr>
            <a:r>
              <a:rPr lang="en-US" altLang="en-US" b="1">
                <a:solidFill>
                  <a:schemeClr val="bg1"/>
                </a:solidFill>
              </a:rPr>
              <a:t>Countercultural Dynamics:</a:t>
            </a:r>
            <a:r>
              <a:rPr lang="en-US" altLang="en-US">
                <a:solidFill>
                  <a:schemeClr val="bg1"/>
                </a:solidFill>
              </a:rPr>
              <a:t> </a:t>
            </a:r>
            <a:endParaRPr lang="en-US" altLang="en-US" b="1">
              <a:solidFill>
                <a:schemeClr val="bg1"/>
              </a:solidFill>
            </a:endParaRPr>
          </a:p>
          <a:p>
            <a:pPr lvl="4" eaLnBrk="1" hangingPunct="1">
              <a:spcBef>
                <a:spcPct val="50000"/>
              </a:spcBef>
              <a:buFontTx/>
              <a:buAutoNum type="arabicParenR"/>
            </a:pPr>
            <a:r>
              <a:rPr lang="en-US" altLang="en-US" b="1">
                <a:solidFill>
                  <a:schemeClr val="bg2"/>
                </a:solidFill>
              </a:rPr>
              <a:t>Societies and Minorities:</a:t>
            </a:r>
            <a:endParaRPr lang="en-US" altLang="en-US">
              <a:solidFill>
                <a:schemeClr val="bg2"/>
              </a:solidFill>
            </a:endParaRPr>
          </a:p>
          <a:p>
            <a:pPr lvl="4" eaLnBrk="1" hangingPunct="1">
              <a:spcBef>
                <a:spcPct val="50000"/>
              </a:spcBef>
              <a:buFontTx/>
              <a:buAutoNum type="arabicParenR"/>
            </a:pPr>
            <a:r>
              <a:rPr lang="en-US" altLang="en-US" b="1">
                <a:solidFill>
                  <a:schemeClr val="bg2"/>
                </a:solidFill>
              </a:rPr>
              <a:t>Innovators and Change Agents:</a:t>
            </a:r>
            <a:endParaRPr lang="en-US" altLang="en-US">
              <a:solidFill>
                <a:schemeClr val="bg2"/>
              </a:solidFill>
            </a:endParaRPr>
          </a:p>
          <a:p>
            <a:pPr lvl="4" eaLnBrk="1" hangingPunct="1">
              <a:spcBef>
                <a:spcPct val="50000"/>
              </a:spcBef>
              <a:buFontTx/>
              <a:buAutoNum type="arabicParenR"/>
            </a:pPr>
            <a:r>
              <a:rPr lang="en-US" altLang="en-US" b="1">
                <a:solidFill>
                  <a:schemeClr val="bg1"/>
                </a:solidFill>
              </a:rPr>
              <a:t>Rebels and Outcasts:</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Iran_election_art">
            <a:extLst>
              <a:ext uri="{FF2B5EF4-FFF2-40B4-BE49-F238E27FC236}">
                <a16:creationId xmlns:a16="http://schemas.microsoft.com/office/drawing/2014/main" id="{5445AA44-0263-7244-AF47-018D3B501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a:extLst>
              <a:ext uri="{FF2B5EF4-FFF2-40B4-BE49-F238E27FC236}">
                <a16:creationId xmlns:a16="http://schemas.microsoft.com/office/drawing/2014/main" id="{E7610340-ADDB-CA4C-831A-80EC7B884DFA}"/>
              </a:ext>
            </a:extLst>
          </p:cNvPr>
          <p:cNvSpPr txBox="1">
            <a:spLocks noChangeArrowheads="1"/>
          </p:cNvSpPr>
          <p:nvPr/>
        </p:nvSpPr>
        <p:spPr bwMode="auto">
          <a:xfrm>
            <a:off x="304800" y="152400"/>
            <a:ext cx="8610600" cy="650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2"/>
              <a:defRPr/>
            </a:pPr>
            <a:r>
              <a:rPr lang="en-US" b="1" i="1" dirty="0">
                <a:solidFill>
                  <a:schemeClr val="bg1"/>
                </a:solidFill>
                <a:effectLst>
                  <a:outerShdw blurRad="38100" dist="38100" dir="2700000" algn="tl">
                    <a:srgbClr val="C0C0C0"/>
                  </a:outerShdw>
                </a:effectLst>
              </a:rPr>
              <a:t>Why and how do worldviews change?    Some General Perspectives:</a:t>
            </a:r>
            <a:endParaRPr lang="en-US" dirty="0">
              <a:solidFill>
                <a:schemeClr val="bg1"/>
              </a:solidFill>
              <a:effectLst>
                <a:outerShdw blurRad="38100" dist="38100" dir="2700000" algn="tl">
                  <a:srgbClr val="C0C0C0"/>
                </a:outerShdw>
              </a:effectLst>
            </a:endParaRPr>
          </a:p>
          <a:p>
            <a:pPr lvl="1">
              <a:spcBef>
                <a:spcPct val="50000"/>
              </a:spcBef>
              <a:buFontTx/>
              <a:buAutoNum type="alphaUcPeriod"/>
              <a:defRPr/>
            </a:pPr>
            <a:r>
              <a:rPr lang="en-US" b="1" dirty="0">
                <a:solidFill>
                  <a:schemeClr val="bg1"/>
                </a:solidFill>
                <a:effectLst>
                  <a:outerShdw blurRad="38100" dist="38100" dir="2700000" algn="tl">
                    <a:srgbClr val="C0C0C0"/>
                  </a:outerShdw>
                </a:effectLst>
              </a:rPr>
              <a:t>Internal Dynamics:</a:t>
            </a:r>
          </a:p>
          <a:p>
            <a:pPr lvl="2">
              <a:spcBef>
                <a:spcPct val="50000"/>
              </a:spcBef>
              <a:buFontTx/>
              <a:buAutoNum type="arabicPeriod" startAt="2"/>
              <a:defRPr/>
            </a:pPr>
            <a:r>
              <a:rPr lang="en-US" b="1" dirty="0">
                <a:solidFill>
                  <a:schemeClr val="bg2"/>
                </a:solidFill>
                <a:effectLst>
                  <a:outerShdw blurRad="38100" dist="38100" dir="2700000" algn="tl">
                    <a:srgbClr val="C0C0C0"/>
                  </a:outerShdw>
                </a:effectLst>
              </a:rPr>
              <a:t>No worldview is completely monolithic.</a:t>
            </a:r>
            <a:r>
              <a:rPr lang="en-US" dirty="0">
                <a:solidFill>
                  <a:schemeClr val="bg2"/>
                </a:solidFill>
                <a:effectLst>
                  <a:outerShdw blurRad="38100" dist="38100" dir="2700000" algn="tl">
                    <a:srgbClr val="C0C0C0"/>
                  </a:outerShdw>
                </a:effectLst>
              </a:rPr>
              <a:t> </a:t>
            </a:r>
          </a:p>
          <a:p>
            <a:pPr lvl="3">
              <a:spcBef>
                <a:spcPct val="50000"/>
              </a:spcBef>
              <a:buFontTx/>
              <a:buAutoNum type="alphaLcParenR"/>
              <a:defRPr/>
            </a:pPr>
            <a:r>
              <a:rPr lang="en-US" b="1" dirty="0">
                <a:solidFill>
                  <a:schemeClr val="bg2"/>
                </a:solidFill>
                <a:effectLst>
                  <a:outerShdw blurRad="38100" dist="38100" dir="2700000" algn="tl">
                    <a:srgbClr val="C0C0C0"/>
                  </a:outerShdw>
                </a:effectLst>
              </a:rPr>
              <a:t>Continuums of Adherence:</a:t>
            </a:r>
            <a:r>
              <a:rPr lang="en-US" dirty="0">
                <a:solidFill>
                  <a:schemeClr val="bg2"/>
                </a:solidFill>
                <a:effectLst>
                  <a:outerShdw blurRad="38100" dist="38100" dir="2700000" algn="tl">
                    <a:srgbClr val="C0C0C0"/>
                  </a:outerShdw>
                </a:effectLst>
              </a:rPr>
              <a:t> </a:t>
            </a:r>
            <a:endParaRPr lang="en-US" b="1" dirty="0">
              <a:solidFill>
                <a:schemeClr val="bg2"/>
              </a:solidFill>
              <a:effectLst>
                <a:outerShdw blurRad="38100" dist="38100" dir="2700000" algn="tl">
                  <a:srgbClr val="C0C0C0"/>
                </a:outerShdw>
              </a:effectLst>
            </a:endParaRPr>
          </a:p>
          <a:p>
            <a:pPr lvl="3">
              <a:spcBef>
                <a:spcPct val="50000"/>
              </a:spcBef>
              <a:buFontTx/>
              <a:buAutoNum type="alphaLcParenR"/>
              <a:defRPr/>
            </a:pPr>
            <a:r>
              <a:rPr lang="en-US" b="1" dirty="0">
                <a:solidFill>
                  <a:schemeClr val="bg2"/>
                </a:solidFill>
                <a:effectLst>
                  <a:outerShdw blurRad="38100" dist="38100" dir="2700000" algn="tl">
                    <a:srgbClr val="C0C0C0"/>
                  </a:outerShdw>
                </a:effectLst>
              </a:rPr>
              <a:t>Countercultural Dynamics:</a:t>
            </a:r>
            <a:r>
              <a:rPr lang="en-US" dirty="0">
                <a:solidFill>
                  <a:schemeClr val="bg2"/>
                </a:solidFill>
                <a:effectLst>
                  <a:outerShdw blurRad="38100" dist="38100" dir="2700000" algn="tl">
                    <a:srgbClr val="C0C0C0"/>
                  </a:outerShdw>
                </a:effectLst>
              </a:rPr>
              <a:t> </a:t>
            </a:r>
            <a:endParaRPr lang="en-US" b="1" dirty="0">
              <a:solidFill>
                <a:schemeClr val="bg2"/>
              </a:solidFill>
              <a:effectLst>
                <a:outerShdw blurRad="38100" dist="38100" dir="2700000" algn="tl">
                  <a:srgbClr val="C0C0C0"/>
                </a:outerShdw>
              </a:effectLst>
            </a:endParaRPr>
          </a:p>
          <a:p>
            <a:pPr lvl="4">
              <a:spcBef>
                <a:spcPct val="50000"/>
              </a:spcBef>
              <a:buFontTx/>
              <a:buAutoNum type="arabicParenR"/>
              <a:defRPr/>
            </a:pPr>
            <a:r>
              <a:rPr lang="en-US" b="1" dirty="0">
                <a:solidFill>
                  <a:schemeClr val="bg2"/>
                </a:solidFill>
                <a:effectLst>
                  <a:outerShdw blurRad="38100" dist="38100" dir="2700000" algn="tl">
                    <a:srgbClr val="C0C0C0"/>
                  </a:outerShdw>
                </a:effectLst>
              </a:rPr>
              <a:t>Societies and Minorities:</a:t>
            </a:r>
            <a:endParaRPr lang="en-US" dirty="0">
              <a:solidFill>
                <a:schemeClr val="bg2"/>
              </a:solidFill>
              <a:effectLst>
                <a:outerShdw blurRad="38100" dist="38100" dir="2700000" algn="tl">
                  <a:srgbClr val="C0C0C0"/>
                </a:outerShdw>
              </a:effectLst>
            </a:endParaRPr>
          </a:p>
          <a:p>
            <a:pPr lvl="4">
              <a:spcBef>
                <a:spcPct val="50000"/>
              </a:spcBef>
              <a:buFontTx/>
              <a:buAutoNum type="arabicParenR"/>
              <a:defRPr/>
            </a:pPr>
            <a:r>
              <a:rPr lang="en-US" b="1" dirty="0">
                <a:solidFill>
                  <a:schemeClr val="bg2"/>
                </a:solidFill>
                <a:effectLst>
                  <a:outerShdw blurRad="38100" dist="38100" dir="2700000" algn="tl">
                    <a:srgbClr val="C0C0C0"/>
                  </a:outerShdw>
                </a:effectLst>
              </a:rPr>
              <a:t>Innovators and Change Agents:</a:t>
            </a:r>
            <a:endParaRPr lang="en-US" dirty="0">
              <a:solidFill>
                <a:schemeClr val="bg2"/>
              </a:solidFill>
              <a:effectLst>
                <a:outerShdw blurRad="38100" dist="38100" dir="2700000" algn="tl">
                  <a:srgbClr val="C0C0C0"/>
                </a:outerShdw>
              </a:effectLst>
            </a:endParaRPr>
          </a:p>
          <a:p>
            <a:pPr lvl="4">
              <a:spcBef>
                <a:spcPct val="50000"/>
              </a:spcBef>
              <a:buFontTx/>
              <a:buAutoNum type="arabicParenR"/>
              <a:defRPr/>
            </a:pPr>
            <a:r>
              <a:rPr lang="en-US" b="1" dirty="0">
                <a:solidFill>
                  <a:schemeClr val="bg2"/>
                </a:solidFill>
                <a:effectLst>
                  <a:outerShdw blurRad="38100" dist="38100" dir="2700000" algn="tl">
                    <a:srgbClr val="C0C0C0"/>
                  </a:outerShdw>
                </a:effectLst>
              </a:rPr>
              <a:t>Rebels and Outcasts:</a:t>
            </a:r>
            <a:endParaRPr lang="en-US" dirty="0">
              <a:solidFill>
                <a:schemeClr val="bg2"/>
              </a:solidFill>
              <a:effectLst>
                <a:outerShdw blurRad="38100" dist="38100" dir="2700000" algn="tl">
                  <a:srgbClr val="C0C0C0"/>
                </a:outerShdw>
              </a:effectLst>
            </a:endParaRPr>
          </a:p>
          <a:p>
            <a:pPr lvl="2">
              <a:spcBef>
                <a:spcPct val="50000"/>
              </a:spcBef>
              <a:buFontTx/>
              <a:buAutoNum type="arabicPeriod" startAt="2"/>
              <a:defRPr/>
            </a:pPr>
            <a:r>
              <a:rPr lang="en-US" b="1" dirty="0">
                <a:solidFill>
                  <a:schemeClr val="bg1"/>
                </a:solidFill>
                <a:effectLst>
                  <a:outerShdw blurRad="38100" dist="38100" dir="2700000" algn="tl">
                    <a:srgbClr val="C0C0C0"/>
                  </a:outerShdw>
                </a:effectLst>
              </a:rPr>
              <a:t>In Extreme Cases, Civil Wars and Conflicts:</a:t>
            </a:r>
            <a:r>
              <a:rPr lang="en-US" dirty="0">
                <a:effectLst>
                  <a:outerShdw blurRad="38100" dist="38100" dir="2700000" algn="tl">
                    <a:srgbClr val="C0C0C0"/>
                  </a:outerShdw>
                </a:effectLst>
              </a:rPr>
              <a:t> </a:t>
            </a:r>
            <a:endParaRPr lang="th-TH" dirty="0">
              <a:effectLst>
                <a:outerShdw blurRad="38100" dist="38100" dir="2700000" algn="tl">
                  <a:srgbClr val="C0C0C0"/>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bric003">
            <a:extLst>
              <a:ext uri="{FF2B5EF4-FFF2-40B4-BE49-F238E27FC236}">
                <a16:creationId xmlns:a16="http://schemas.microsoft.com/office/drawing/2014/main" id="{FE292D08-CED9-E242-9C8A-E5D2BF97A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a:extLst>
              <a:ext uri="{FF2B5EF4-FFF2-40B4-BE49-F238E27FC236}">
                <a16:creationId xmlns:a16="http://schemas.microsoft.com/office/drawing/2014/main" id="{143D5A7E-13DB-1440-B0D7-2EEACD8F69AA}"/>
              </a:ext>
            </a:extLst>
          </p:cNvPr>
          <p:cNvSpPr txBox="1">
            <a:spLocks noChangeArrowheads="1"/>
          </p:cNvSpPr>
          <p:nvPr/>
        </p:nvSpPr>
        <p:spPr bwMode="auto">
          <a:xfrm>
            <a:off x="304800" y="1143000"/>
            <a:ext cx="86106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and how do worldviews change?    Some General Perspectives:</a:t>
            </a:r>
            <a:endParaRPr lang="en-US" altLang="en-US">
              <a:solidFill>
                <a:schemeClr val="bg1"/>
              </a:solidFill>
            </a:endParaRPr>
          </a:p>
          <a:p>
            <a:pPr lvl="1" eaLnBrk="1" hangingPunct="1">
              <a:spcBef>
                <a:spcPct val="50000"/>
              </a:spcBef>
              <a:buFontTx/>
              <a:buAutoNum type="alphaUcPeriod" startAt="2"/>
            </a:pPr>
            <a:r>
              <a:rPr lang="en-US" altLang="en-US" b="1">
                <a:solidFill>
                  <a:schemeClr val="bg1"/>
                </a:solidFill>
              </a:rPr>
              <a:t>External Pressures and Realities:</a:t>
            </a:r>
            <a:endParaRPr lang="th-TH"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refugees">
            <a:extLst>
              <a:ext uri="{FF2B5EF4-FFF2-40B4-BE49-F238E27FC236}">
                <a16:creationId xmlns:a16="http://schemas.microsoft.com/office/drawing/2014/main" id="{F12A5F62-220E-EC4F-BB87-185B827E88E4}"/>
              </a:ext>
            </a:extLst>
          </p:cNvPr>
          <p:cNvPicPr>
            <a:picLocks noChangeAspect="1" noChangeArrowheads="1"/>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a:extLst>
              <a:ext uri="{FF2B5EF4-FFF2-40B4-BE49-F238E27FC236}">
                <a16:creationId xmlns:a16="http://schemas.microsoft.com/office/drawing/2014/main" id="{905A6B65-7F8D-404D-8053-A657410C5F22}"/>
              </a:ext>
            </a:extLst>
          </p:cNvPr>
          <p:cNvSpPr txBox="1">
            <a:spLocks noChangeArrowheads="1"/>
          </p:cNvSpPr>
          <p:nvPr/>
        </p:nvSpPr>
        <p:spPr bwMode="auto">
          <a:xfrm>
            <a:off x="304800" y="1143000"/>
            <a:ext cx="86106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2"/>
              <a:defRPr/>
            </a:pPr>
            <a:r>
              <a:rPr lang="en-US" b="1" i="1">
                <a:solidFill>
                  <a:schemeClr val="bg1"/>
                </a:solidFill>
                <a:effectLst>
                  <a:outerShdw blurRad="38100" dist="38100" dir="2700000" algn="tl">
                    <a:srgbClr val="C0C0C0"/>
                  </a:outerShdw>
                </a:effectLst>
              </a:rPr>
              <a:t>Why and how do worldviews change?    Some General Perspectives:</a:t>
            </a:r>
            <a:endParaRPr lang="en-US">
              <a:solidFill>
                <a:schemeClr val="bg1"/>
              </a:solidFill>
              <a:effectLst>
                <a:outerShdw blurRad="38100" dist="38100" dir="2700000" algn="tl">
                  <a:srgbClr val="C0C0C0"/>
                </a:outerShdw>
              </a:effectLst>
            </a:endParaRPr>
          </a:p>
          <a:p>
            <a:pPr lvl="1">
              <a:spcBef>
                <a:spcPct val="50000"/>
              </a:spcBef>
              <a:buFontTx/>
              <a:buAutoNum type="alphaUcPeriod" startAt="2"/>
              <a:defRPr/>
            </a:pPr>
            <a:r>
              <a:rPr lang="en-US" b="1">
                <a:solidFill>
                  <a:schemeClr val="bg1"/>
                </a:solidFill>
                <a:effectLst>
                  <a:outerShdw blurRad="38100" dist="38100" dir="2700000" algn="tl">
                    <a:srgbClr val="C0C0C0"/>
                  </a:outerShdw>
                </a:effectLst>
              </a:rPr>
              <a:t>External Pressures and Realities:</a:t>
            </a:r>
          </a:p>
          <a:p>
            <a:pPr lvl="2">
              <a:spcBef>
                <a:spcPct val="50000"/>
              </a:spcBef>
              <a:buFontTx/>
              <a:buAutoNum type="arabicPeriod"/>
              <a:defRPr/>
            </a:pPr>
            <a:r>
              <a:rPr lang="en-US" b="1">
                <a:solidFill>
                  <a:schemeClr val="bg1"/>
                </a:solidFill>
                <a:effectLst>
                  <a:outerShdw blurRad="38100" dist="38100" dir="2700000" algn="tl">
                    <a:srgbClr val="C0C0C0"/>
                  </a:outerShdw>
                </a:effectLst>
              </a:rPr>
              <a:t>Immigration and Emigration:</a:t>
            </a:r>
            <a:r>
              <a:rPr lang="en-US"/>
              <a:t> </a:t>
            </a:r>
            <a:endParaRPr lang="th-TH"/>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home_photo">
            <a:extLst>
              <a:ext uri="{FF2B5EF4-FFF2-40B4-BE49-F238E27FC236}">
                <a16:creationId xmlns:a16="http://schemas.microsoft.com/office/drawing/2014/main" id="{B1F2ED7D-C66E-A94C-AD2E-F442EBF73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40" t="2667" r="2245" b="5667"/>
          <a:stretch>
            <a:fillRect/>
          </a:stretch>
        </p:blipFill>
        <p:spPr bwMode="auto">
          <a:xfrm>
            <a:off x="6350" y="-7938"/>
            <a:ext cx="91471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a:extLst>
              <a:ext uri="{FF2B5EF4-FFF2-40B4-BE49-F238E27FC236}">
                <a16:creationId xmlns:a16="http://schemas.microsoft.com/office/drawing/2014/main" id="{B2BE9BD0-8C1E-AC42-9A42-7437C0FAB02F}"/>
              </a:ext>
            </a:extLst>
          </p:cNvPr>
          <p:cNvSpPr txBox="1">
            <a:spLocks noChangeArrowheads="1"/>
          </p:cNvSpPr>
          <p:nvPr/>
        </p:nvSpPr>
        <p:spPr bwMode="auto">
          <a:xfrm>
            <a:off x="304800" y="1143000"/>
            <a:ext cx="86106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2"/>
              <a:defRPr/>
            </a:pPr>
            <a:r>
              <a:rPr lang="en-US" b="1" i="1">
                <a:solidFill>
                  <a:schemeClr val="bg1"/>
                </a:solidFill>
                <a:effectLst>
                  <a:outerShdw blurRad="38100" dist="38100" dir="2700000" algn="tl">
                    <a:srgbClr val="C0C0C0"/>
                  </a:outerShdw>
                </a:effectLst>
              </a:rPr>
              <a:t>Why and how do worldviews change?    Some General Perspectives:</a:t>
            </a:r>
            <a:endParaRPr lang="en-US">
              <a:solidFill>
                <a:schemeClr val="bg1"/>
              </a:solidFill>
              <a:effectLst>
                <a:outerShdw blurRad="38100" dist="38100" dir="2700000" algn="tl">
                  <a:srgbClr val="C0C0C0"/>
                </a:outerShdw>
              </a:effectLst>
            </a:endParaRPr>
          </a:p>
          <a:p>
            <a:pPr lvl="1">
              <a:spcBef>
                <a:spcPct val="50000"/>
              </a:spcBef>
              <a:buFontTx/>
              <a:buAutoNum type="alphaUcPeriod" startAt="2"/>
              <a:defRPr/>
            </a:pPr>
            <a:r>
              <a:rPr lang="en-US" b="1">
                <a:solidFill>
                  <a:schemeClr val="bg1"/>
                </a:solidFill>
                <a:effectLst>
                  <a:outerShdw blurRad="38100" dist="38100" dir="2700000" algn="tl">
                    <a:srgbClr val="C0C0C0"/>
                  </a:outerShdw>
                </a:effectLst>
              </a:rPr>
              <a:t>External Pressures and Realities:</a:t>
            </a:r>
          </a:p>
          <a:p>
            <a:pPr lvl="2">
              <a:spcBef>
                <a:spcPct val="50000"/>
              </a:spcBef>
              <a:buFontTx/>
              <a:buAutoNum type="arabicPeriod"/>
              <a:defRPr/>
            </a:pPr>
            <a:r>
              <a:rPr lang="en-US" b="1">
                <a:solidFill>
                  <a:schemeClr val="bg2"/>
                </a:solidFill>
                <a:effectLst>
                  <a:outerShdw blurRad="38100" dist="38100" dir="2700000" algn="tl">
                    <a:srgbClr val="C0C0C0"/>
                  </a:outerShdw>
                </a:effectLst>
              </a:rPr>
              <a:t>Immigration and Emigration:</a:t>
            </a:r>
            <a:r>
              <a:rPr lang="en-US">
                <a:solidFill>
                  <a:schemeClr val="bg2"/>
                </a:solidFill>
                <a:effectLst>
                  <a:outerShdw blurRad="38100" dist="38100" dir="2700000" algn="tl">
                    <a:srgbClr val="C0C0C0"/>
                  </a:outerShdw>
                </a:effectLst>
              </a:rPr>
              <a:t> </a:t>
            </a:r>
          </a:p>
          <a:p>
            <a:pPr lvl="2">
              <a:spcBef>
                <a:spcPct val="50000"/>
              </a:spcBef>
              <a:buFontTx/>
              <a:buAutoNum type="arabicPeriod"/>
              <a:defRPr/>
            </a:pPr>
            <a:r>
              <a:rPr lang="en-US" b="1">
                <a:solidFill>
                  <a:schemeClr val="bg1"/>
                </a:solidFill>
                <a:effectLst>
                  <a:outerShdw blurRad="38100" dist="38100" dir="2700000" algn="tl">
                    <a:srgbClr val="C0C0C0"/>
                  </a:outerShdw>
                </a:effectLst>
              </a:rPr>
              <a:t>International Commerce and Trade:</a:t>
            </a:r>
            <a:r>
              <a:rPr lang="en-US">
                <a:effectLst>
                  <a:outerShdw blurRad="38100" dist="38100" dir="2700000" algn="tl">
                    <a:srgbClr val="C0C0C0"/>
                  </a:outerShdw>
                </a:effectLst>
              </a:rPr>
              <a:t> </a:t>
            </a:r>
            <a:endParaRPr lang="en-US" b="1">
              <a:solidFill>
                <a:schemeClr val="bg1"/>
              </a:solidFill>
              <a:effectLst>
                <a:outerShdw blurRad="38100" dist="38100" dir="2700000" algn="tl">
                  <a:srgbClr val="C0C0C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standard">
            <a:extLst>
              <a:ext uri="{FF2B5EF4-FFF2-40B4-BE49-F238E27FC236}">
                <a16:creationId xmlns:a16="http://schemas.microsoft.com/office/drawing/2014/main" id="{1E07C9DE-FB11-C145-AC45-9817ABBF7F4D}"/>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a:extLst>
              <a:ext uri="{FF2B5EF4-FFF2-40B4-BE49-F238E27FC236}">
                <a16:creationId xmlns:a16="http://schemas.microsoft.com/office/drawing/2014/main" id="{87654420-10FB-6C4C-A9EE-664D0006D63B}"/>
              </a:ext>
            </a:extLst>
          </p:cNvPr>
          <p:cNvSpPr txBox="1">
            <a:spLocks noChangeArrowheads="1"/>
          </p:cNvSpPr>
          <p:nvPr/>
        </p:nvSpPr>
        <p:spPr bwMode="auto">
          <a:xfrm>
            <a:off x="304800" y="1143000"/>
            <a:ext cx="86106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2"/>
              <a:defRPr/>
            </a:pPr>
            <a:r>
              <a:rPr lang="en-US" b="1" i="1">
                <a:solidFill>
                  <a:schemeClr val="bg1"/>
                </a:solidFill>
                <a:effectLst>
                  <a:outerShdw blurRad="38100" dist="38100" dir="2700000" algn="tl">
                    <a:srgbClr val="C0C0C0"/>
                  </a:outerShdw>
                </a:effectLst>
              </a:rPr>
              <a:t>Why and how do worldviews change?    Some General Perspectives:</a:t>
            </a:r>
            <a:endParaRPr lang="en-US">
              <a:solidFill>
                <a:schemeClr val="bg1"/>
              </a:solidFill>
              <a:effectLst>
                <a:outerShdw blurRad="38100" dist="38100" dir="2700000" algn="tl">
                  <a:srgbClr val="C0C0C0"/>
                </a:outerShdw>
              </a:effectLst>
            </a:endParaRPr>
          </a:p>
          <a:p>
            <a:pPr lvl="1">
              <a:spcBef>
                <a:spcPct val="50000"/>
              </a:spcBef>
              <a:buFontTx/>
              <a:buAutoNum type="alphaUcPeriod" startAt="2"/>
              <a:defRPr/>
            </a:pPr>
            <a:r>
              <a:rPr lang="en-US" b="1">
                <a:solidFill>
                  <a:schemeClr val="bg1"/>
                </a:solidFill>
                <a:effectLst>
                  <a:outerShdw blurRad="38100" dist="38100" dir="2700000" algn="tl">
                    <a:srgbClr val="C0C0C0"/>
                  </a:outerShdw>
                </a:effectLst>
              </a:rPr>
              <a:t>External Pressures and Realities:</a:t>
            </a:r>
          </a:p>
          <a:p>
            <a:pPr lvl="2">
              <a:spcBef>
                <a:spcPct val="50000"/>
              </a:spcBef>
              <a:buFontTx/>
              <a:buAutoNum type="arabicPeriod"/>
              <a:defRPr/>
            </a:pPr>
            <a:r>
              <a:rPr lang="en-US" b="1">
                <a:solidFill>
                  <a:schemeClr val="bg2"/>
                </a:solidFill>
                <a:effectLst>
                  <a:outerShdw blurRad="38100" dist="38100" dir="2700000" algn="tl">
                    <a:srgbClr val="C0C0C0"/>
                  </a:outerShdw>
                </a:effectLst>
              </a:rPr>
              <a:t>Immigration and Emigration:</a:t>
            </a:r>
            <a:r>
              <a:rPr lang="en-US">
                <a:solidFill>
                  <a:schemeClr val="bg2"/>
                </a:solidFill>
                <a:effectLst>
                  <a:outerShdw blurRad="38100" dist="38100" dir="2700000" algn="tl">
                    <a:srgbClr val="C0C0C0"/>
                  </a:outerShdw>
                </a:effectLst>
              </a:rPr>
              <a:t> </a:t>
            </a:r>
          </a:p>
          <a:p>
            <a:pPr lvl="2">
              <a:spcBef>
                <a:spcPct val="50000"/>
              </a:spcBef>
              <a:buFontTx/>
              <a:buAutoNum type="arabicPeriod"/>
              <a:defRPr/>
            </a:pPr>
            <a:r>
              <a:rPr lang="en-US" b="1">
                <a:solidFill>
                  <a:schemeClr val="bg2"/>
                </a:solidFill>
                <a:effectLst>
                  <a:outerShdw blurRad="38100" dist="38100" dir="2700000" algn="tl">
                    <a:srgbClr val="C0C0C0"/>
                  </a:outerShdw>
                </a:effectLst>
              </a:rPr>
              <a:t>International Commerce and Trade:</a:t>
            </a:r>
            <a:r>
              <a:rPr lang="en-US">
                <a:solidFill>
                  <a:schemeClr val="bg2"/>
                </a:solidFill>
                <a:effectLst>
                  <a:outerShdw blurRad="38100" dist="38100" dir="2700000" algn="tl">
                    <a:srgbClr val="C0C0C0"/>
                  </a:outerShdw>
                </a:effectLst>
              </a:rPr>
              <a:t> </a:t>
            </a:r>
            <a:endParaRPr lang="en-US" b="1">
              <a:solidFill>
                <a:schemeClr val="bg2"/>
              </a:solidFill>
              <a:effectLst>
                <a:outerShdw blurRad="38100" dist="38100" dir="2700000" algn="tl">
                  <a:srgbClr val="C0C0C0"/>
                </a:outerShdw>
              </a:effectLst>
            </a:endParaRPr>
          </a:p>
          <a:p>
            <a:pPr lvl="2">
              <a:spcBef>
                <a:spcPct val="50000"/>
              </a:spcBef>
              <a:buFontTx/>
              <a:buAutoNum type="arabicPeriod"/>
              <a:defRPr/>
            </a:pPr>
            <a:r>
              <a:rPr lang="en-US" b="1">
                <a:solidFill>
                  <a:schemeClr val="bg1"/>
                </a:solidFill>
                <a:effectLst>
                  <a:outerShdw blurRad="38100" dist="38100" dir="2700000" algn="tl">
                    <a:srgbClr val="C0C0C0"/>
                  </a:outerShdw>
                </a:effectLst>
              </a:rPr>
              <a:t>International Wars and Conflicts:</a:t>
            </a:r>
            <a:r>
              <a:rPr lang="en-US">
                <a:solidFill>
                  <a:schemeClr val="bg1"/>
                </a:solidFill>
                <a:effectLst>
                  <a:outerShdw blurRad="38100" dist="38100" dir="2700000" algn="tl">
                    <a:srgbClr val="C0C0C0"/>
                  </a:outerShdw>
                </a:effectLst>
              </a:rPr>
              <a:t> </a:t>
            </a:r>
            <a:endParaRPr lang="th-TH">
              <a:effectLst>
                <a:outerShdw blurRad="38100" dist="38100" dir="2700000" algn="tl">
                  <a:srgbClr val="C0C0C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abric003">
            <a:extLst>
              <a:ext uri="{FF2B5EF4-FFF2-40B4-BE49-F238E27FC236}">
                <a16:creationId xmlns:a16="http://schemas.microsoft.com/office/drawing/2014/main" id="{5CF0F7AF-B5E5-AF47-B82B-7354B77B3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1218952_P">
            <a:extLst>
              <a:ext uri="{FF2B5EF4-FFF2-40B4-BE49-F238E27FC236}">
                <a16:creationId xmlns:a16="http://schemas.microsoft.com/office/drawing/2014/main" id="{CBD665CC-A99F-064D-B7F0-857ADB995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a:extLst>
              <a:ext uri="{FF2B5EF4-FFF2-40B4-BE49-F238E27FC236}">
                <a16:creationId xmlns:a16="http://schemas.microsoft.com/office/drawing/2014/main" id="{830EA6AB-514C-0342-AE0D-162837DEBBF1}"/>
              </a:ext>
            </a:extLst>
          </p:cNvPr>
          <p:cNvSpPr txBox="1">
            <a:spLocks noChangeArrowheads="1"/>
          </p:cNvSpPr>
          <p:nvPr/>
        </p:nvSpPr>
        <p:spPr bwMode="auto">
          <a:xfrm>
            <a:off x="304800" y="1143000"/>
            <a:ext cx="8610600"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2"/>
              <a:defRPr/>
            </a:pPr>
            <a:r>
              <a:rPr lang="en-US" b="1" i="1">
                <a:solidFill>
                  <a:schemeClr val="bg1"/>
                </a:solidFill>
                <a:effectLst>
                  <a:outerShdw blurRad="38100" dist="38100" dir="2700000" algn="tl">
                    <a:srgbClr val="C0C0C0"/>
                  </a:outerShdw>
                </a:effectLst>
              </a:rPr>
              <a:t>Why and how do worldviews change?    Some General Perspectives:</a:t>
            </a:r>
            <a:endParaRPr lang="en-US">
              <a:solidFill>
                <a:schemeClr val="bg1"/>
              </a:solidFill>
              <a:effectLst>
                <a:outerShdw blurRad="38100" dist="38100" dir="2700000" algn="tl">
                  <a:srgbClr val="C0C0C0"/>
                </a:outerShdw>
              </a:effectLst>
            </a:endParaRPr>
          </a:p>
          <a:p>
            <a:pPr lvl="1">
              <a:spcBef>
                <a:spcPct val="50000"/>
              </a:spcBef>
              <a:buFontTx/>
              <a:buAutoNum type="alphaUcPeriod" startAt="2"/>
              <a:defRPr/>
            </a:pPr>
            <a:r>
              <a:rPr lang="en-US" b="1">
                <a:solidFill>
                  <a:schemeClr val="bg1"/>
                </a:solidFill>
                <a:effectLst>
                  <a:outerShdw blurRad="38100" dist="38100" dir="2700000" algn="tl">
                    <a:srgbClr val="C0C0C0"/>
                  </a:outerShdw>
                </a:effectLst>
              </a:rPr>
              <a:t>External Pressures and Realities:</a:t>
            </a:r>
          </a:p>
          <a:p>
            <a:pPr lvl="2">
              <a:spcBef>
                <a:spcPct val="50000"/>
              </a:spcBef>
              <a:buFontTx/>
              <a:buAutoNum type="arabicPeriod"/>
              <a:defRPr/>
            </a:pPr>
            <a:r>
              <a:rPr lang="en-US" b="1">
                <a:solidFill>
                  <a:schemeClr val="bg2"/>
                </a:solidFill>
                <a:effectLst>
                  <a:outerShdw blurRad="38100" dist="38100" dir="2700000" algn="tl">
                    <a:srgbClr val="C0C0C0"/>
                  </a:outerShdw>
                </a:effectLst>
              </a:rPr>
              <a:t>Immigration and Emigration:</a:t>
            </a:r>
            <a:r>
              <a:rPr lang="en-US">
                <a:solidFill>
                  <a:schemeClr val="bg2"/>
                </a:solidFill>
                <a:effectLst>
                  <a:outerShdw blurRad="38100" dist="38100" dir="2700000" algn="tl">
                    <a:srgbClr val="C0C0C0"/>
                  </a:outerShdw>
                </a:effectLst>
              </a:rPr>
              <a:t> </a:t>
            </a:r>
          </a:p>
          <a:p>
            <a:pPr lvl="2">
              <a:spcBef>
                <a:spcPct val="50000"/>
              </a:spcBef>
              <a:buFontTx/>
              <a:buAutoNum type="arabicPeriod"/>
              <a:defRPr/>
            </a:pPr>
            <a:r>
              <a:rPr lang="en-US" b="1">
                <a:solidFill>
                  <a:schemeClr val="bg2"/>
                </a:solidFill>
                <a:effectLst>
                  <a:outerShdw blurRad="38100" dist="38100" dir="2700000" algn="tl">
                    <a:srgbClr val="C0C0C0"/>
                  </a:outerShdw>
                </a:effectLst>
              </a:rPr>
              <a:t>International Commerce and Trade:</a:t>
            </a:r>
            <a:r>
              <a:rPr lang="en-US">
                <a:solidFill>
                  <a:schemeClr val="bg2"/>
                </a:solidFill>
                <a:effectLst>
                  <a:outerShdw blurRad="38100" dist="38100" dir="2700000" algn="tl">
                    <a:srgbClr val="C0C0C0"/>
                  </a:outerShdw>
                </a:effectLst>
              </a:rPr>
              <a:t> </a:t>
            </a:r>
            <a:endParaRPr lang="en-US" b="1">
              <a:solidFill>
                <a:schemeClr val="bg2"/>
              </a:solidFill>
              <a:effectLst>
                <a:outerShdw blurRad="38100" dist="38100" dir="2700000" algn="tl">
                  <a:srgbClr val="C0C0C0"/>
                </a:outerShdw>
              </a:effectLst>
            </a:endParaRPr>
          </a:p>
          <a:p>
            <a:pPr lvl="2">
              <a:spcBef>
                <a:spcPct val="50000"/>
              </a:spcBef>
              <a:buFontTx/>
              <a:buAutoNum type="arabicPeriod"/>
              <a:defRPr/>
            </a:pPr>
            <a:r>
              <a:rPr lang="en-US" b="1">
                <a:solidFill>
                  <a:schemeClr val="bg2"/>
                </a:solidFill>
                <a:effectLst>
                  <a:outerShdw blurRad="38100" dist="38100" dir="2700000" algn="tl">
                    <a:srgbClr val="C0C0C0"/>
                  </a:outerShdw>
                </a:effectLst>
              </a:rPr>
              <a:t>International Wars and Conflicts:</a:t>
            </a:r>
            <a:r>
              <a:rPr lang="en-US">
                <a:solidFill>
                  <a:schemeClr val="bg2"/>
                </a:solidFill>
                <a:effectLst>
                  <a:outerShdw blurRad="38100" dist="38100" dir="2700000" algn="tl">
                    <a:srgbClr val="C0C0C0"/>
                  </a:outerShdw>
                </a:effectLst>
              </a:rPr>
              <a:t> </a:t>
            </a:r>
            <a:endParaRPr lang="en-US" b="1">
              <a:solidFill>
                <a:schemeClr val="bg2"/>
              </a:solidFill>
              <a:effectLst>
                <a:outerShdw blurRad="38100" dist="38100" dir="2700000" algn="tl">
                  <a:srgbClr val="C0C0C0"/>
                </a:outerShdw>
              </a:effectLst>
            </a:endParaRPr>
          </a:p>
          <a:p>
            <a:pPr lvl="2">
              <a:spcBef>
                <a:spcPct val="50000"/>
              </a:spcBef>
              <a:buFontTx/>
              <a:buAutoNum type="arabicPeriod"/>
              <a:defRPr/>
            </a:pPr>
            <a:r>
              <a:rPr lang="en-US" b="1">
                <a:solidFill>
                  <a:schemeClr val="bg1"/>
                </a:solidFill>
                <a:effectLst>
                  <a:outerShdw blurRad="38100" dist="38100" dir="2700000" algn="tl">
                    <a:srgbClr val="C0C0C0"/>
                  </a:outerShdw>
                </a:effectLst>
              </a:rPr>
              <a:t>Widespread Rapid Travel and Worldwide Communications:</a:t>
            </a:r>
            <a:r>
              <a:rPr lang="en-US">
                <a:effectLst>
                  <a:outerShdw blurRad="38100" dist="38100" dir="2700000" algn="tl">
                    <a:srgbClr val="C0C0C0"/>
                  </a:outerShdw>
                </a:effectLst>
              </a:rPr>
              <a:t> </a:t>
            </a:r>
            <a:endParaRPr lang="th-TH">
              <a:effectLst>
                <a:outerShdw blurRad="38100" dist="38100" dir="2700000" algn="tl">
                  <a:srgbClr val="C0C0C0"/>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abric003">
            <a:extLst>
              <a:ext uri="{FF2B5EF4-FFF2-40B4-BE49-F238E27FC236}">
                <a16:creationId xmlns:a16="http://schemas.microsoft.com/office/drawing/2014/main" id="{3FA79C08-F153-1749-89BE-AB9E74358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4">
            <a:extLst>
              <a:ext uri="{FF2B5EF4-FFF2-40B4-BE49-F238E27FC236}">
                <a16:creationId xmlns:a16="http://schemas.microsoft.com/office/drawing/2014/main" id="{0B5E04B6-9E29-794D-B6AA-635CFF6B6ACD}"/>
              </a:ext>
            </a:extLst>
          </p:cNvPr>
          <p:cNvSpPr txBox="1">
            <a:spLocks noChangeArrowheads="1"/>
          </p:cNvSpPr>
          <p:nvPr/>
        </p:nvSpPr>
        <p:spPr bwMode="auto">
          <a:xfrm>
            <a:off x="304800" y="68580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a:pPr>
            <a:r>
              <a:rPr lang="en-US" altLang="en-US" b="1" i="1">
                <a:solidFill>
                  <a:schemeClr val="bg1"/>
                </a:solidFill>
              </a:rPr>
              <a:t>Introduction:</a:t>
            </a:r>
            <a:r>
              <a:rPr lang="en-US" altLang="en-US">
                <a:solidFill>
                  <a:schemeClr val="bg1"/>
                </a:solidFill>
              </a:rPr>
              <a:t> </a:t>
            </a:r>
            <a:endParaRPr lang="th-TH" alt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abric003">
            <a:extLst>
              <a:ext uri="{FF2B5EF4-FFF2-40B4-BE49-F238E27FC236}">
                <a16:creationId xmlns:a16="http://schemas.microsoft.com/office/drawing/2014/main" id="{E8CC7AA2-50FC-F74A-95D6-C4CEC35CB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descr="word_of_God">
            <a:extLst>
              <a:ext uri="{FF2B5EF4-FFF2-40B4-BE49-F238E27FC236}">
                <a16:creationId xmlns:a16="http://schemas.microsoft.com/office/drawing/2014/main" id="{7FA1228F-27B5-2C48-B123-7D33E75A5BB1}"/>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4">
            <a:extLst>
              <a:ext uri="{FF2B5EF4-FFF2-40B4-BE49-F238E27FC236}">
                <a16:creationId xmlns:a16="http://schemas.microsoft.com/office/drawing/2014/main" id="{B8A132BA-B406-D74C-B870-7B671896F473}"/>
              </a:ext>
            </a:extLst>
          </p:cNvPr>
          <p:cNvSpPr txBox="1">
            <a:spLocks noChangeArrowheads="1"/>
          </p:cNvSpPr>
          <p:nvPr/>
        </p:nvSpPr>
        <p:spPr bwMode="auto">
          <a:xfrm>
            <a:off x="152400" y="685800"/>
            <a:ext cx="8991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3"/>
              <a:defRPr/>
            </a:pPr>
            <a:r>
              <a:rPr lang="en-US" b="1" i="1">
                <a:solidFill>
                  <a:schemeClr val="bg1"/>
                </a:solidFill>
                <a:effectLst>
                  <a:outerShdw blurRad="38100" dist="38100" dir="2700000" algn="tl">
                    <a:srgbClr val="C0C0C0"/>
                  </a:outerShdw>
                </a:effectLst>
              </a:rPr>
              <a:t>Christian Perspectives on Worldview Change:</a:t>
            </a:r>
            <a:endParaRPr lang="en-US">
              <a:solidFill>
                <a:schemeClr val="bg1"/>
              </a:solidFill>
              <a:effectLst>
                <a:outerShdw blurRad="38100" dist="38100" dir="2700000" algn="tl">
                  <a:srgbClr val="C0C0C0"/>
                </a:outerShdw>
              </a:effectLst>
            </a:endParaRPr>
          </a:p>
          <a:p>
            <a:pPr lvl="1">
              <a:spcBef>
                <a:spcPct val="50000"/>
              </a:spcBef>
              <a:buFontTx/>
              <a:buAutoNum type="alphaUcPeriod"/>
              <a:defRPr/>
            </a:pPr>
            <a:r>
              <a:rPr lang="en-US" b="1">
                <a:solidFill>
                  <a:schemeClr val="bg1"/>
                </a:solidFill>
                <a:effectLst>
                  <a:outerShdw blurRad="38100" dist="38100" dir="2700000" algn="tl">
                    <a:srgbClr val="C0C0C0"/>
                  </a:outerShdw>
                </a:effectLst>
              </a:rPr>
              <a:t>Change comes about first and foremost through the ministry of God and His word through the power of the Holy Spirit.</a:t>
            </a:r>
            <a:r>
              <a:rPr lang="en-US"/>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abric003">
            <a:extLst>
              <a:ext uri="{FF2B5EF4-FFF2-40B4-BE49-F238E27FC236}">
                <a16:creationId xmlns:a16="http://schemas.microsoft.com/office/drawing/2014/main" id="{B7BE178A-0E62-6441-B6A2-C34D5294B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a:extLst>
              <a:ext uri="{FF2B5EF4-FFF2-40B4-BE49-F238E27FC236}">
                <a16:creationId xmlns:a16="http://schemas.microsoft.com/office/drawing/2014/main" id="{34B70A4A-871E-ED44-99B8-2AE5EE23D805}"/>
              </a:ext>
            </a:extLst>
          </p:cNvPr>
          <p:cNvSpPr txBox="1">
            <a:spLocks noChangeArrowheads="1"/>
          </p:cNvSpPr>
          <p:nvPr/>
        </p:nvSpPr>
        <p:spPr bwMode="auto">
          <a:xfrm>
            <a:off x="152400" y="685800"/>
            <a:ext cx="899160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Christian Perspectives on Worldview Change:</a:t>
            </a:r>
            <a:endParaRPr lang="en-US" altLang="en-US">
              <a:solidFill>
                <a:schemeClr val="bg1"/>
              </a:solidFill>
            </a:endParaRPr>
          </a:p>
          <a:p>
            <a:pPr lvl="1" eaLnBrk="1" hangingPunct="1">
              <a:spcBef>
                <a:spcPct val="50000"/>
              </a:spcBef>
              <a:buFontTx/>
              <a:buAutoNum type="alphaUcPeriod"/>
            </a:pPr>
            <a:r>
              <a:rPr lang="en-US" altLang="en-US" b="1">
                <a:solidFill>
                  <a:schemeClr val="bg2"/>
                </a:solidFill>
              </a:rPr>
              <a:t>Change comes about first and foremost through the ministry of God and His word through the power of the Holy Spirit.</a:t>
            </a:r>
            <a:r>
              <a:rPr lang="en-US" altLang="en-US">
                <a:solidFill>
                  <a:schemeClr val="bg2"/>
                </a:solidFill>
              </a:rPr>
              <a:t> </a:t>
            </a:r>
          </a:p>
          <a:p>
            <a:pPr lvl="1" eaLnBrk="1" hangingPunct="1">
              <a:spcBef>
                <a:spcPct val="50000"/>
              </a:spcBef>
              <a:buFontTx/>
              <a:buAutoNum type="alphaUcPeriod"/>
            </a:pPr>
            <a:r>
              <a:rPr lang="en-US" altLang="en-US" b="1">
                <a:solidFill>
                  <a:schemeClr val="bg1"/>
                </a:solidFill>
              </a:rPr>
              <a:t>Real change involves a comprehensive restructuring and reorientation of every aspect of life.</a:t>
            </a:r>
            <a:endParaRPr lang="en-US" altLang="en-US">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brain-763982-11">
            <a:extLst>
              <a:ext uri="{FF2B5EF4-FFF2-40B4-BE49-F238E27FC236}">
                <a16:creationId xmlns:a16="http://schemas.microsoft.com/office/drawing/2014/main" id="{6A1B5AB9-9327-1A46-A259-DC9676E44D41}"/>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 Box 3">
            <a:extLst>
              <a:ext uri="{FF2B5EF4-FFF2-40B4-BE49-F238E27FC236}">
                <a16:creationId xmlns:a16="http://schemas.microsoft.com/office/drawing/2014/main" id="{1DDCFECF-3EDB-834D-B425-5988B2723F30}"/>
              </a:ext>
            </a:extLst>
          </p:cNvPr>
          <p:cNvSpPr txBox="1">
            <a:spLocks noChangeArrowheads="1"/>
          </p:cNvSpPr>
          <p:nvPr/>
        </p:nvSpPr>
        <p:spPr bwMode="auto">
          <a:xfrm>
            <a:off x="152400" y="685800"/>
            <a:ext cx="89916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3"/>
              <a:defRPr/>
            </a:pPr>
            <a:r>
              <a:rPr lang="en-US" b="1" i="1">
                <a:solidFill>
                  <a:schemeClr val="bg1"/>
                </a:solidFill>
                <a:effectLst>
                  <a:outerShdw blurRad="38100" dist="38100" dir="2700000" algn="tl">
                    <a:srgbClr val="C0C0C0"/>
                  </a:outerShdw>
                </a:effectLst>
              </a:rPr>
              <a:t>Christian Perspectives on Worldview Change:</a:t>
            </a:r>
            <a:endParaRPr lang="en-US">
              <a:solidFill>
                <a:schemeClr val="bg1"/>
              </a:solidFill>
              <a:effectLst>
                <a:outerShdw blurRad="38100" dist="38100" dir="2700000" algn="tl">
                  <a:srgbClr val="C0C0C0"/>
                </a:outerShdw>
              </a:effectLst>
            </a:endParaRPr>
          </a:p>
          <a:p>
            <a:pPr lvl="1">
              <a:spcBef>
                <a:spcPct val="50000"/>
              </a:spcBef>
              <a:buFontTx/>
              <a:buAutoNum type="alphaUcPeriod"/>
              <a:defRPr/>
            </a:pPr>
            <a:r>
              <a:rPr lang="en-US" b="1">
                <a:solidFill>
                  <a:schemeClr val="bg2"/>
                </a:solidFill>
                <a:effectLst>
                  <a:outerShdw blurRad="38100" dist="38100" dir="2700000" algn="tl">
                    <a:srgbClr val="C0C0C0"/>
                  </a:outerShdw>
                </a:effectLst>
              </a:rPr>
              <a:t>Change comes about first and foremost through the ministry of God and His word through the power of the Holy Spirit.</a:t>
            </a:r>
            <a:r>
              <a:rPr lang="en-US">
                <a:solidFill>
                  <a:schemeClr val="bg2"/>
                </a:solidFill>
                <a:effectLst>
                  <a:outerShdw blurRad="38100" dist="38100" dir="2700000" algn="tl">
                    <a:srgbClr val="C0C0C0"/>
                  </a:outerShdw>
                </a:effectLst>
              </a:rPr>
              <a:t> </a:t>
            </a:r>
          </a:p>
          <a:p>
            <a:pPr lvl="1">
              <a:spcBef>
                <a:spcPct val="50000"/>
              </a:spcBef>
              <a:buFontTx/>
              <a:buAutoNum type="alphaUcPeriod"/>
              <a:defRPr/>
            </a:pPr>
            <a:r>
              <a:rPr lang="en-US" b="1">
                <a:solidFill>
                  <a:schemeClr val="bg1"/>
                </a:solidFill>
                <a:effectLst>
                  <a:outerShdw blurRad="38100" dist="38100" dir="2700000" algn="tl">
                    <a:srgbClr val="C0C0C0"/>
                  </a:outerShdw>
                </a:effectLst>
              </a:rPr>
              <a:t>Real change involves a comprehensive restructuring and reorientation of every aspect of life.</a:t>
            </a:r>
            <a:r>
              <a:rPr lang="en-US">
                <a:effectLst>
                  <a:outerShdw blurRad="38100" dist="38100" dir="2700000" algn="tl">
                    <a:srgbClr val="C0C0C0"/>
                  </a:outerShdw>
                </a:effectLst>
              </a:rPr>
              <a:t> </a:t>
            </a:r>
            <a:endParaRPr lang="en-US" b="1">
              <a:solidFill>
                <a:schemeClr val="bg1"/>
              </a:solidFill>
              <a:effectLst>
                <a:outerShdw blurRad="38100" dist="38100" dir="2700000" algn="tl">
                  <a:srgbClr val="C0C0C0"/>
                </a:outerShdw>
              </a:effectLst>
            </a:endParaRPr>
          </a:p>
          <a:p>
            <a:pPr lvl="2">
              <a:spcBef>
                <a:spcPct val="50000"/>
              </a:spcBef>
              <a:buFontTx/>
              <a:buAutoNum type="arabicPeriod"/>
              <a:defRPr/>
            </a:pPr>
            <a:r>
              <a:rPr lang="en-US" b="1">
                <a:solidFill>
                  <a:schemeClr val="bg1"/>
                </a:solidFill>
                <a:effectLst>
                  <a:outerShdw blurRad="38100" dist="38100" dir="2700000" algn="tl">
                    <a:srgbClr val="C0C0C0"/>
                  </a:outerShdw>
                </a:effectLst>
              </a:rPr>
              <a:t>Cognitive:</a:t>
            </a:r>
            <a:r>
              <a:rPr lang="en-US">
                <a:effectLst>
                  <a:outerShdw blurRad="38100" dist="38100" dir="2700000" algn="tl">
                    <a:srgbClr val="C0C0C0"/>
                  </a:outerShdw>
                </a:effectLst>
              </a:rPr>
              <a:t> </a:t>
            </a:r>
            <a:endParaRPr lang="en-US">
              <a:solidFill>
                <a:schemeClr val="bg1"/>
              </a:solidFill>
              <a:effectLst>
                <a:outerShdw blurRad="38100" dist="38100" dir="2700000" algn="tl">
                  <a:srgbClr val="C0C0C0"/>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abric003">
            <a:extLst>
              <a:ext uri="{FF2B5EF4-FFF2-40B4-BE49-F238E27FC236}">
                <a16:creationId xmlns:a16="http://schemas.microsoft.com/office/drawing/2014/main" id="{A3121893-D6B3-874C-91FC-A15FAEA01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a:extLst>
              <a:ext uri="{FF2B5EF4-FFF2-40B4-BE49-F238E27FC236}">
                <a16:creationId xmlns:a16="http://schemas.microsoft.com/office/drawing/2014/main" id="{D6E9DD84-2EF9-8B40-9729-E510D6DC1A05}"/>
              </a:ext>
            </a:extLst>
          </p:cNvPr>
          <p:cNvSpPr txBox="1">
            <a:spLocks noChangeArrowheads="1"/>
          </p:cNvSpPr>
          <p:nvPr/>
        </p:nvSpPr>
        <p:spPr bwMode="auto">
          <a:xfrm>
            <a:off x="152400" y="685800"/>
            <a:ext cx="8991600" cy="479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Christian Perspectives on Worldview Change:</a:t>
            </a:r>
            <a:endParaRPr lang="en-US" altLang="en-US">
              <a:solidFill>
                <a:schemeClr val="bg1"/>
              </a:solidFill>
            </a:endParaRPr>
          </a:p>
          <a:p>
            <a:pPr lvl="1" eaLnBrk="1" hangingPunct="1">
              <a:spcBef>
                <a:spcPct val="50000"/>
              </a:spcBef>
              <a:buFontTx/>
              <a:buAutoNum type="alphaUcPeriod"/>
            </a:pPr>
            <a:r>
              <a:rPr lang="en-US" altLang="en-US" b="1">
                <a:solidFill>
                  <a:schemeClr val="bg2"/>
                </a:solidFill>
              </a:rPr>
              <a:t>Change comes about first and foremost through the ministry of God and His word through the power of the Holy Spirit.</a:t>
            </a:r>
            <a:r>
              <a:rPr lang="en-US" altLang="en-US">
                <a:solidFill>
                  <a:schemeClr val="bg2"/>
                </a:solidFill>
              </a:rPr>
              <a:t> </a:t>
            </a:r>
          </a:p>
          <a:p>
            <a:pPr lvl="1" eaLnBrk="1" hangingPunct="1">
              <a:spcBef>
                <a:spcPct val="50000"/>
              </a:spcBef>
              <a:buFontTx/>
              <a:buAutoNum type="alphaUcPeriod"/>
            </a:pPr>
            <a:r>
              <a:rPr lang="en-US" altLang="en-US" b="1">
                <a:solidFill>
                  <a:schemeClr val="bg1"/>
                </a:solidFill>
              </a:rPr>
              <a:t>Real change involves a comprehensive restructuring and reorientation of every aspect of life.</a:t>
            </a:r>
            <a:r>
              <a:rPr lang="en-US" altLang="en-US"/>
              <a:t> </a:t>
            </a:r>
            <a:endParaRPr lang="en-US" altLang="en-US" b="1">
              <a:solidFill>
                <a:schemeClr val="bg1"/>
              </a:solidFill>
            </a:endParaRPr>
          </a:p>
          <a:p>
            <a:pPr lvl="2" eaLnBrk="1" hangingPunct="1">
              <a:spcBef>
                <a:spcPct val="50000"/>
              </a:spcBef>
              <a:buFontTx/>
              <a:buAutoNum type="arabicPeriod"/>
            </a:pPr>
            <a:r>
              <a:rPr lang="en-US" altLang="en-US" b="1">
                <a:solidFill>
                  <a:schemeClr val="bg2"/>
                </a:solidFill>
              </a:rPr>
              <a:t>Cognitive:</a:t>
            </a:r>
            <a:r>
              <a:rPr lang="en-US" altLang="en-US">
                <a:solidFill>
                  <a:schemeClr val="bg2"/>
                </a:solidFill>
              </a:rPr>
              <a:t> </a:t>
            </a:r>
          </a:p>
          <a:p>
            <a:pPr lvl="2" eaLnBrk="1" hangingPunct="1">
              <a:spcBef>
                <a:spcPct val="50000"/>
              </a:spcBef>
              <a:buFontTx/>
              <a:buAutoNum type="arabicPeriod"/>
            </a:pPr>
            <a:r>
              <a:rPr lang="en-US" altLang="en-US" b="1">
                <a:solidFill>
                  <a:schemeClr val="bg1"/>
                </a:solidFill>
              </a:rPr>
              <a:t>Affective:</a:t>
            </a:r>
            <a:r>
              <a:rPr lang="en-US" altLang="en-US"/>
              <a:t> </a:t>
            </a:r>
            <a:endParaRPr lang="en-US" altLang="en-US" b="1">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abric003">
            <a:extLst>
              <a:ext uri="{FF2B5EF4-FFF2-40B4-BE49-F238E27FC236}">
                <a16:creationId xmlns:a16="http://schemas.microsoft.com/office/drawing/2014/main" id="{2D95F02F-0700-0D43-935A-6B008BB3D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descr="Scales_of_justice2">
            <a:extLst>
              <a:ext uri="{FF2B5EF4-FFF2-40B4-BE49-F238E27FC236}">
                <a16:creationId xmlns:a16="http://schemas.microsoft.com/office/drawing/2014/main" id="{43A54F46-A1E5-EA49-980F-1DF0AF634F72}"/>
              </a:ext>
            </a:extLst>
          </p:cNvPr>
          <p:cNvPicPr>
            <a:picLocks noChangeAspect="1" noChangeArrowheads="1"/>
          </p:cNvPicPr>
          <p:nvPr/>
        </p:nvPicPr>
        <p:blipFill>
          <a:blip r:embed="rId3">
            <a:lum contras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4">
            <a:extLst>
              <a:ext uri="{FF2B5EF4-FFF2-40B4-BE49-F238E27FC236}">
                <a16:creationId xmlns:a16="http://schemas.microsoft.com/office/drawing/2014/main" id="{1B187EA4-30BD-9745-BF3B-9C30137DA7DC}"/>
              </a:ext>
            </a:extLst>
          </p:cNvPr>
          <p:cNvSpPr txBox="1">
            <a:spLocks noChangeArrowheads="1"/>
          </p:cNvSpPr>
          <p:nvPr/>
        </p:nvSpPr>
        <p:spPr bwMode="auto">
          <a:xfrm>
            <a:off x="152400" y="685800"/>
            <a:ext cx="8991600" cy="543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3"/>
              <a:defRPr/>
            </a:pPr>
            <a:r>
              <a:rPr lang="en-US" b="1" i="1">
                <a:solidFill>
                  <a:schemeClr val="bg1"/>
                </a:solidFill>
                <a:effectLst>
                  <a:outerShdw blurRad="38100" dist="38100" dir="2700000" algn="tl">
                    <a:srgbClr val="C0C0C0"/>
                  </a:outerShdw>
                </a:effectLst>
              </a:rPr>
              <a:t>Christian Perspectives on Worldview Change:</a:t>
            </a:r>
            <a:endParaRPr lang="en-US">
              <a:solidFill>
                <a:schemeClr val="bg1"/>
              </a:solidFill>
              <a:effectLst>
                <a:outerShdw blurRad="38100" dist="38100" dir="2700000" algn="tl">
                  <a:srgbClr val="C0C0C0"/>
                </a:outerShdw>
              </a:effectLst>
            </a:endParaRPr>
          </a:p>
          <a:p>
            <a:pPr lvl="1">
              <a:spcBef>
                <a:spcPct val="50000"/>
              </a:spcBef>
              <a:buFontTx/>
              <a:buAutoNum type="alphaUcPeriod"/>
              <a:defRPr/>
            </a:pPr>
            <a:r>
              <a:rPr lang="en-US" b="1">
                <a:solidFill>
                  <a:schemeClr val="bg2"/>
                </a:solidFill>
                <a:effectLst>
                  <a:outerShdw blurRad="38100" dist="38100" dir="2700000" algn="tl">
                    <a:srgbClr val="C0C0C0"/>
                  </a:outerShdw>
                </a:effectLst>
              </a:rPr>
              <a:t>Change comes about first and foremost through the ministry of God and His word through the power of the Holy Spirit.</a:t>
            </a:r>
            <a:r>
              <a:rPr lang="en-US">
                <a:solidFill>
                  <a:schemeClr val="bg2"/>
                </a:solidFill>
                <a:effectLst>
                  <a:outerShdw blurRad="38100" dist="38100" dir="2700000" algn="tl">
                    <a:srgbClr val="C0C0C0"/>
                  </a:outerShdw>
                </a:effectLst>
              </a:rPr>
              <a:t> </a:t>
            </a:r>
          </a:p>
          <a:p>
            <a:pPr lvl="1">
              <a:spcBef>
                <a:spcPct val="50000"/>
              </a:spcBef>
              <a:buFontTx/>
              <a:buAutoNum type="alphaUcPeriod"/>
              <a:defRPr/>
            </a:pPr>
            <a:r>
              <a:rPr lang="en-US" b="1">
                <a:solidFill>
                  <a:schemeClr val="bg1"/>
                </a:solidFill>
                <a:effectLst>
                  <a:outerShdw blurRad="38100" dist="38100" dir="2700000" algn="tl">
                    <a:srgbClr val="C0C0C0"/>
                  </a:outerShdw>
                </a:effectLst>
              </a:rPr>
              <a:t>Real change involves a comprehensive restructuring and reorientation of every aspect of life.</a:t>
            </a:r>
            <a:r>
              <a:rPr lang="en-US">
                <a:effectLst>
                  <a:outerShdw blurRad="38100" dist="38100" dir="2700000" algn="tl">
                    <a:srgbClr val="C0C0C0"/>
                  </a:outerShdw>
                </a:effectLst>
              </a:rPr>
              <a:t> </a:t>
            </a:r>
            <a:endParaRPr lang="en-US" b="1">
              <a:solidFill>
                <a:schemeClr val="bg1"/>
              </a:solidFill>
              <a:effectLst>
                <a:outerShdw blurRad="38100" dist="38100" dir="2700000" algn="tl">
                  <a:srgbClr val="C0C0C0"/>
                </a:outerShdw>
              </a:effectLst>
            </a:endParaRPr>
          </a:p>
          <a:p>
            <a:pPr lvl="2">
              <a:spcBef>
                <a:spcPct val="50000"/>
              </a:spcBef>
              <a:buFontTx/>
              <a:buAutoNum type="arabicPeriod"/>
              <a:defRPr/>
            </a:pPr>
            <a:r>
              <a:rPr lang="en-US" b="1">
                <a:solidFill>
                  <a:schemeClr val="bg2"/>
                </a:solidFill>
                <a:effectLst>
                  <a:outerShdw blurRad="38100" dist="38100" dir="2700000" algn="tl">
                    <a:srgbClr val="C0C0C0"/>
                  </a:outerShdw>
                </a:effectLst>
              </a:rPr>
              <a:t>Cognitive:</a:t>
            </a:r>
            <a:r>
              <a:rPr lang="en-US">
                <a:solidFill>
                  <a:schemeClr val="bg2"/>
                </a:solidFill>
                <a:effectLst>
                  <a:outerShdw blurRad="38100" dist="38100" dir="2700000" algn="tl">
                    <a:srgbClr val="C0C0C0"/>
                  </a:outerShdw>
                </a:effectLst>
              </a:rPr>
              <a:t> </a:t>
            </a:r>
          </a:p>
          <a:p>
            <a:pPr lvl="2">
              <a:spcBef>
                <a:spcPct val="50000"/>
              </a:spcBef>
              <a:buFontTx/>
              <a:buAutoNum type="arabicPeriod"/>
              <a:defRPr/>
            </a:pPr>
            <a:r>
              <a:rPr lang="en-US" b="1">
                <a:solidFill>
                  <a:schemeClr val="bg2"/>
                </a:solidFill>
                <a:effectLst>
                  <a:outerShdw blurRad="38100" dist="38100" dir="2700000" algn="tl">
                    <a:srgbClr val="C0C0C0"/>
                  </a:outerShdw>
                </a:effectLst>
              </a:rPr>
              <a:t>Affective:</a:t>
            </a:r>
            <a:r>
              <a:rPr lang="en-US">
                <a:solidFill>
                  <a:schemeClr val="bg2"/>
                </a:solidFill>
                <a:effectLst>
                  <a:outerShdw blurRad="38100" dist="38100" dir="2700000" algn="tl">
                    <a:srgbClr val="C0C0C0"/>
                  </a:outerShdw>
                </a:effectLst>
              </a:rPr>
              <a:t> </a:t>
            </a:r>
            <a:endParaRPr lang="en-US" b="1">
              <a:solidFill>
                <a:schemeClr val="bg2"/>
              </a:solidFill>
              <a:effectLst>
                <a:outerShdw blurRad="38100" dist="38100" dir="2700000" algn="tl">
                  <a:srgbClr val="C0C0C0"/>
                </a:outerShdw>
              </a:effectLst>
            </a:endParaRPr>
          </a:p>
          <a:p>
            <a:pPr lvl="2">
              <a:spcBef>
                <a:spcPct val="50000"/>
              </a:spcBef>
              <a:buFontTx/>
              <a:buAutoNum type="arabicPeriod"/>
              <a:defRPr/>
            </a:pPr>
            <a:r>
              <a:rPr lang="en-US" b="1">
                <a:solidFill>
                  <a:schemeClr val="bg1"/>
                </a:solidFill>
                <a:effectLst>
                  <a:outerShdw blurRad="38100" dist="38100" dir="2700000" algn="tl">
                    <a:srgbClr val="C0C0C0"/>
                  </a:outerShdw>
                </a:effectLst>
              </a:rPr>
              <a:t>Evaluative: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abric003">
            <a:extLst>
              <a:ext uri="{FF2B5EF4-FFF2-40B4-BE49-F238E27FC236}">
                <a16:creationId xmlns:a16="http://schemas.microsoft.com/office/drawing/2014/main" id="{CFE8E48C-CFD4-9645-88FC-83D627E3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4">
            <a:extLst>
              <a:ext uri="{FF2B5EF4-FFF2-40B4-BE49-F238E27FC236}">
                <a16:creationId xmlns:a16="http://schemas.microsoft.com/office/drawing/2014/main" id="{F847B35F-DB84-644B-A7BE-6F0DED57DAFD}"/>
              </a:ext>
            </a:extLst>
          </p:cNvPr>
          <p:cNvSpPr txBox="1">
            <a:spLocks noChangeArrowheads="1"/>
          </p:cNvSpPr>
          <p:nvPr/>
        </p:nvSpPr>
        <p:spPr bwMode="auto">
          <a:xfrm>
            <a:off x="152400" y="685800"/>
            <a:ext cx="89916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Christian Perspectives on Worldview Change:</a:t>
            </a:r>
            <a:endParaRPr lang="en-US" altLang="en-US">
              <a:solidFill>
                <a:schemeClr val="bg1"/>
              </a:solidFill>
            </a:endParaRPr>
          </a:p>
          <a:p>
            <a:pPr lvl="1" eaLnBrk="1" hangingPunct="1">
              <a:spcBef>
                <a:spcPct val="50000"/>
              </a:spcBef>
              <a:buFontTx/>
              <a:buAutoNum type="alphaUcPeriod" startAt="3"/>
            </a:pPr>
            <a:r>
              <a:rPr lang="en-US" altLang="en-US" b="1">
                <a:solidFill>
                  <a:schemeClr val="bg1"/>
                </a:solidFill>
              </a:rPr>
              <a:t>Total life change can come both incrementally and radically.</a:t>
            </a:r>
            <a:r>
              <a:rPr lang="en-US" altLang="en-US"/>
              <a:t> </a:t>
            </a:r>
            <a:endParaRPr lang="en-US" altLang="en-US">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abric003">
            <a:extLst>
              <a:ext uri="{FF2B5EF4-FFF2-40B4-BE49-F238E27FC236}">
                <a16:creationId xmlns:a16="http://schemas.microsoft.com/office/drawing/2014/main" id="{42E2D2AB-6BA0-3D40-98CB-35AE3B30F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a:extLst>
              <a:ext uri="{FF2B5EF4-FFF2-40B4-BE49-F238E27FC236}">
                <a16:creationId xmlns:a16="http://schemas.microsoft.com/office/drawing/2014/main" id="{9BE989CF-4D51-6F4E-B9C9-3AE9CCFA4739}"/>
              </a:ext>
            </a:extLst>
          </p:cNvPr>
          <p:cNvSpPr txBox="1">
            <a:spLocks noChangeArrowheads="1"/>
          </p:cNvSpPr>
          <p:nvPr/>
        </p:nvSpPr>
        <p:spPr bwMode="auto">
          <a:xfrm>
            <a:off x="152400" y="685800"/>
            <a:ext cx="89916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Christian Perspectives on Worldview Change:</a:t>
            </a:r>
            <a:endParaRPr lang="en-US" altLang="en-US">
              <a:solidFill>
                <a:schemeClr val="bg1"/>
              </a:solidFill>
            </a:endParaRPr>
          </a:p>
          <a:p>
            <a:pPr lvl="1" eaLnBrk="1" hangingPunct="1">
              <a:spcBef>
                <a:spcPct val="50000"/>
              </a:spcBef>
              <a:buFontTx/>
              <a:buAutoNum type="alphaUcPeriod" startAt="3"/>
            </a:pPr>
            <a:r>
              <a:rPr lang="en-US" altLang="en-US" b="1">
                <a:solidFill>
                  <a:schemeClr val="bg2"/>
                </a:solidFill>
              </a:rPr>
              <a:t>Total life change can come both incrementally and radically.</a:t>
            </a:r>
            <a:r>
              <a:rPr lang="en-US" altLang="en-US">
                <a:solidFill>
                  <a:schemeClr val="bg2"/>
                </a:solidFill>
              </a:rPr>
              <a:t> </a:t>
            </a:r>
          </a:p>
          <a:p>
            <a:pPr lvl="1" eaLnBrk="1" hangingPunct="1">
              <a:spcBef>
                <a:spcPct val="50000"/>
              </a:spcBef>
              <a:buFontTx/>
              <a:buAutoNum type="alphaUcPeriod" startAt="3"/>
            </a:pPr>
            <a:r>
              <a:rPr lang="en-US" altLang="en-US" b="1">
                <a:solidFill>
                  <a:schemeClr val="bg1"/>
                </a:solidFill>
              </a:rPr>
              <a:t>By its very nature, the church is simultaneously a worldview within a worldview as well as a countercultural worldview.  Thus, Christians in any and every culture should be both within the culture and distinctly different from the culture in genuinely Christian ways.</a:t>
            </a:r>
            <a:r>
              <a:rPr lang="en-US" altLang="en-US">
                <a:solidFill>
                  <a:schemeClr val="bg1"/>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abric003">
            <a:extLst>
              <a:ext uri="{FF2B5EF4-FFF2-40B4-BE49-F238E27FC236}">
                <a16:creationId xmlns:a16="http://schemas.microsoft.com/office/drawing/2014/main" id="{0639FE07-0F6D-BD40-B44C-02C2658C4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Hiebert">
            <a:extLst>
              <a:ext uri="{FF2B5EF4-FFF2-40B4-BE49-F238E27FC236}">
                <a16:creationId xmlns:a16="http://schemas.microsoft.com/office/drawing/2014/main" id="{A59E3E4D-357D-0D45-995D-618166FE4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950" y="5029200"/>
            <a:ext cx="1416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a:extLst>
              <a:ext uri="{FF2B5EF4-FFF2-40B4-BE49-F238E27FC236}">
                <a16:creationId xmlns:a16="http://schemas.microsoft.com/office/drawing/2014/main" id="{35A669C9-9505-364C-92F3-D292EC94C831}"/>
              </a:ext>
            </a:extLst>
          </p:cNvPr>
          <p:cNvSpPr txBox="1">
            <a:spLocks noChangeArrowheads="1"/>
          </p:cNvSpPr>
          <p:nvPr/>
        </p:nvSpPr>
        <p:spPr bwMode="auto">
          <a:xfrm>
            <a:off x="0" y="1371600"/>
            <a:ext cx="89916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b="1">
                <a:solidFill>
                  <a:schemeClr val="bg1"/>
                </a:solidFill>
              </a:rPr>
              <a:t>	We are to be like salt and yeast, bringing about transformation in the world.  One danger is to withdraw and form Christian communities that have no impact on the world.  Another is to become so captive to our culture that we lose the gospel.  We are to live as a countercultural community and as individuals in the world, exemplifying Christlikeness.</a:t>
            </a:r>
          </a:p>
          <a:p>
            <a:pPr algn="ctr" eaLnBrk="1" hangingPunct="1"/>
            <a:endParaRPr lang="en-US" altLang="en-US" sz="2400" b="1">
              <a:solidFill>
                <a:schemeClr val="bg1"/>
              </a:solidFill>
            </a:endParaRPr>
          </a:p>
          <a:p>
            <a:pPr algn="ctr" eaLnBrk="1" hangingPunct="1"/>
            <a:r>
              <a:rPr lang="en-US" altLang="en-US" sz="2400" b="1">
                <a:solidFill>
                  <a:schemeClr val="bg1"/>
                </a:solidFill>
              </a:rPr>
              <a:t>Paul Hiebert, </a:t>
            </a:r>
            <a:r>
              <a:rPr lang="en-US" altLang="en-US" sz="2400" b="1" i="1">
                <a:solidFill>
                  <a:schemeClr val="bg1"/>
                </a:solidFill>
              </a:rPr>
              <a:t>Transforming Worldviews</a:t>
            </a:r>
            <a:r>
              <a:rPr lang="en-US" altLang="en-US" sz="2400" b="1">
                <a:solidFill>
                  <a:schemeClr val="bg1"/>
                </a:solidFill>
              </a:rPr>
              <a:t>, 333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abric003">
            <a:extLst>
              <a:ext uri="{FF2B5EF4-FFF2-40B4-BE49-F238E27FC236}">
                <a16:creationId xmlns:a16="http://schemas.microsoft.com/office/drawing/2014/main" id="{298A71FE-60E7-8D40-B26E-8ABF868A4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a:extLst>
              <a:ext uri="{FF2B5EF4-FFF2-40B4-BE49-F238E27FC236}">
                <a16:creationId xmlns:a16="http://schemas.microsoft.com/office/drawing/2014/main" id="{0CA74CF6-FBDE-144C-A8EC-3BAC57C8E2B4}"/>
              </a:ext>
            </a:extLst>
          </p:cNvPr>
          <p:cNvSpPr txBox="1">
            <a:spLocks noChangeArrowheads="1"/>
          </p:cNvSpPr>
          <p:nvPr/>
        </p:nvSpPr>
        <p:spPr bwMode="auto">
          <a:xfrm>
            <a:off x="152400" y="228600"/>
            <a:ext cx="899160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Christian Perspectives on Worldview Change:</a:t>
            </a:r>
            <a:endParaRPr lang="en-US" altLang="en-US"/>
          </a:p>
          <a:p>
            <a:pPr lvl="1" eaLnBrk="1" hangingPunct="1">
              <a:spcBef>
                <a:spcPct val="50000"/>
              </a:spcBef>
              <a:buFontTx/>
              <a:buAutoNum type="alphaUcPeriod" startAt="5"/>
            </a:pPr>
            <a:r>
              <a:rPr lang="en-US" altLang="en-US" sz="2600" b="1">
                <a:solidFill>
                  <a:schemeClr val="bg1"/>
                </a:solidFill>
              </a:rPr>
              <a:t>From a Christian perspective, while some changes are imperative, not all change is necessarily desirable.</a:t>
            </a:r>
            <a:r>
              <a:rPr lang="en-US" altLang="en-US" sz="2600"/>
              <a:t> </a:t>
            </a:r>
            <a:endParaRPr lang="en-US" altLang="en-US" sz="2600" b="1">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abric003">
            <a:extLst>
              <a:ext uri="{FF2B5EF4-FFF2-40B4-BE49-F238E27FC236}">
                <a16:creationId xmlns:a16="http://schemas.microsoft.com/office/drawing/2014/main" id="{B2547CF4-5915-454C-9425-805CE8476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4">
            <a:extLst>
              <a:ext uri="{FF2B5EF4-FFF2-40B4-BE49-F238E27FC236}">
                <a16:creationId xmlns:a16="http://schemas.microsoft.com/office/drawing/2014/main" id="{F6AC1A2A-FAA3-BF48-BEC4-0EB17B2DA89B}"/>
              </a:ext>
            </a:extLst>
          </p:cNvPr>
          <p:cNvSpPr txBox="1">
            <a:spLocks noChangeArrowheads="1"/>
          </p:cNvSpPr>
          <p:nvPr/>
        </p:nvSpPr>
        <p:spPr bwMode="auto">
          <a:xfrm>
            <a:off x="152400" y="228600"/>
            <a:ext cx="8991600"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Christian Perspectives on Worldview Change:</a:t>
            </a:r>
            <a:endParaRPr lang="en-US" altLang="en-US"/>
          </a:p>
          <a:p>
            <a:pPr lvl="1" eaLnBrk="1" hangingPunct="1">
              <a:spcBef>
                <a:spcPct val="50000"/>
              </a:spcBef>
              <a:buFontTx/>
              <a:buAutoNum type="alphaUcPeriod" startAt="5"/>
            </a:pPr>
            <a:r>
              <a:rPr lang="en-US" altLang="en-US" sz="2600" b="1">
                <a:solidFill>
                  <a:schemeClr val="bg2"/>
                </a:solidFill>
              </a:rPr>
              <a:t>From a Christian perspective, while some changes are imperative, not all change is necessarily desirable.</a:t>
            </a:r>
            <a:r>
              <a:rPr lang="en-US" altLang="en-US" sz="2600">
                <a:solidFill>
                  <a:schemeClr val="bg2"/>
                </a:solidFill>
              </a:rPr>
              <a:t> </a:t>
            </a:r>
            <a:endParaRPr lang="en-US" altLang="en-US" sz="2600" b="1">
              <a:solidFill>
                <a:schemeClr val="bg2"/>
              </a:solidFill>
            </a:endParaRPr>
          </a:p>
          <a:p>
            <a:pPr lvl="1" eaLnBrk="1" hangingPunct="1">
              <a:spcBef>
                <a:spcPct val="50000"/>
              </a:spcBef>
              <a:buFontTx/>
              <a:buAutoNum type="alphaUcPeriod" startAt="5"/>
            </a:pPr>
            <a:r>
              <a:rPr lang="en-US" altLang="en-US" sz="2600" b="1">
                <a:solidFill>
                  <a:schemeClr val="bg1"/>
                </a:solidFill>
              </a:rPr>
              <a:t>Recent changes in global migrations and information exchange have given Christians unprecedented opportunities for outreach and growth as well as unparalleled challenges, risks, and difficulties.</a:t>
            </a:r>
            <a:r>
              <a:rPr lang="en-US" altLang="en-US" sz="2600"/>
              <a:t> </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bric003">
            <a:extLst>
              <a:ext uri="{FF2B5EF4-FFF2-40B4-BE49-F238E27FC236}">
                <a16:creationId xmlns:a16="http://schemas.microsoft.com/office/drawing/2014/main" id="{28E603E5-0FB6-FC40-AB34-AFA7F3FCE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a:extLst>
              <a:ext uri="{FF2B5EF4-FFF2-40B4-BE49-F238E27FC236}">
                <a16:creationId xmlns:a16="http://schemas.microsoft.com/office/drawing/2014/main" id="{D54A429E-F85F-9943-9818-2BD64CEEA4AC}"/>
              </a:ext>
            </a:extLst>
          </p:cNvPr>
          <p:cNvSpPr txBox="1">
            <a:spLocks noChangeArrowheads="1"/>
          </p:cNvSpPr>
          <p:nvPr/>
        </p:nvSpPr>
        <p:spPr bwMode="auto">
          <a:xfrm>
            <a:off x="304800" y="685800"/>
            <a:ext cx="86106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startAt="2"/>
            </a:pPr>
            <a:r>
              <a:rPr lang="en-US" altLang="en-US" b="1" i="1">
                <a:solidFill>
                  <a:schemeClr val="bg1"/>
                </a:solidFill>
              </a:rPr>
              <a:t>Why and how do worldviews change?    Some General Perspectives:</a:t>
            </a:r>
            <a:endParaRPr lang="en-US" altLang="en-US">
              <a:solidFill>
                <a:schemeClr val="bg1"/>
              </a:solidFill>
            </a:endParaRPr>
          </a:p>
          <a:p>
            <a:pPr lvl="1" eaLnBrk="1" hangingPunct="1">
              <a:spcBef>
                <a:spcPct val="50000"/>
              </a:spcBef>
              <a:buFontTx/>
              <a:buAutoNum type="alphaUcPeriod"/>
            </a:pPr>
            <a:r>
              <a:rPr lang="en-US" altLang="en-US" b="1">
                <a:solidFill>
                  <a:schemeClr val="bg1"/>
                </a:solidFill>
              </a:rPr>
              <a:t>Internal Dynamics: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abric003">
            <a:extLst>
              <a:ext uri="{FF2B5EF4-FFF2-40B4-BE49-F238E27FC236}">
                <a16:creationId xmlns:a16="http://schemas.microsoft.com/office/drawing/2014/main" id="{3A023E4A-BF9C-B140-BAFD-38B577229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4">
            <a:extLst>
              <a:ext uri="{FF2B5EF4-FFF2-40B4-BE49-F238E27FC236}">
                <a16:creationId xmlns:a16="http://schemas.microsoft.com/office/drawing/2014/main" id="{091A3E7F-F57F-7144-AD09-F96C4685B4FC}"/>
              </a:ext>
            </a:extLst>
          </p:cNvPr>
          <p:cNvSpPr txBox="1">
            <a:spLocks noChangeArrowheads="1"/>
          </p:cNvSpPr>
          <p:nvPr/>
        </p:nvSpPr>
        <p:spPr bwMode="auto">
          <a:xfrm>
            <a:off x="152400" y="228600"/>
            <a:ext cx="8991600"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Christian Perspectives on Worldview Change:</a:t>
            </a:r>
            <a:endParaRPr lang="en-US" altLang="en-US"/>
          </a:p>
          <a:p>
            <a:pPr lvl="1" eaLnBrk="1" hangingPunct="1">
              <a:spcBef>
                <a:spcPct val="50000"/>
              </a:spcBef>
              <a:buFontTx/>
              <a:buAutoNum type="alphaUcPeriod" startAt="5"/>
            </a:pPr>
            <a:r>
              <a:rPr lang="en-US" altLang="en-US" sz="2600" b="1">
                <a:solidFill>
                  <a:schemeClr val="bg2"/>
                </a:solidFill>
              </a:rPr>
              <a:t>From a Christian perspective, while some changes are imperative, not all change is necessarily desirable.</a:t>
            </a:r>
            <a:r>
              <a:rPr lang="en-US" altLang="en-US" sz="2600">
                <a:solidFill>
                  <a:schemeClr val="bg2"/>
                </a:solidFill>
              </a:rPr>
              <a:t> </a:t>
            </a:r>
            <a:endParaRPr lang="en-US" altLang="en-US" sz="2600" b="1">
              <a:solidFill>
                <a:schemeClr val="bg2"/>
              </a:solidFill>
            </a:endParaRPr>
          </a:p>
          <a:p>
            <a:pPr lvl="1" eaLnBrk="1" hangingPunct="1">
              <a:spcBef>
                <a:spcPct val="50000"/>
              </a:spcBef>
              <a:buFontTx/>
              <a:buAutoNum type="alphaUcPeriod" startAt="5"/>
            </a:pPr>
            <a:r>
              <a:rPr lang="en-US" altLang="en-US" sz="2600" b="1">
                <a:solidFill>
                  <a:schemeClr val="bg2"/>
                </a:solidFill>
              </a:rPr>
              <a:t>Recent changes in global migrations and information exchange have given Christians unprecedented opportunities for outreach and growth as well as unparalleled challenges, risks, and difficulties.</a:t>
            </a:r>
            <a:r>
              <a:rPr lang="en-US" altLang="en-US" sz="2600">
                <a:solidFill>
                  <a:schemeClr val="bg2"/>
                </a:solidFill>
              </a:rPr>
              <a:t> </a:t>
            </a:r>
            <a:endParaRPr lang="en-US" altLang="en-US" sz="2600" b="1">
              <a:solidFill>
                <a:schemeClr val="bg2"/>
              </a:solidFill>
            </a:endParaRPr>
          </a:p>
          <a:p>
            <a:pPr lvl="1" eaLnBrk="1" hangingPunct="1">
              <a:spcBef>
                <a:spcPct val="50000"/>
              </a:spcBef>
              <a:buFontTx/>
              <a:buAutoNum type="alphaUcPeriod" startAt="5"/>
            </a:pPr>
            <a:r>
              <a:rPr lang="en-US" altLang="en-US" sz="2600" b="1">
                <a:solidFill>
                  <a:schemeClr val="bg1"/>
                </a:solidFill>
              </a:rPr>
              <a:t>When Christianity appears to lack the resources to manage certain aspects of change, the problem does not lie within Christianity, but within our historically embedded interpretations and applications of Christianity.</a:t>
            </a:r>
            <a:r>
              <a:rPr lang="en-US" altLang="en-US"/>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abric003">
            <a:extLst>
              <a:ext uri="{FF2B5EF4-FFF2-40B4-BE49-F238E27FC236}">
                <a16:creationId xmlns:a16="http://schemas.microsoft.com/office/drawing/2014/main" id="{31D0286F-E525-1B4E-A64B-4537D9FAA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a:extLst>
              <a:ext uri="{FF2B5EF4-FFF2-40B4-BE49-F238E27FC236}">
                <a16:creationId xmlns:a16="http://schemas.microsoft.com/office/drawing/2014/main" id="{09849F23-3A61-5C41-A02D-1E29E28AE5F2}"/>
              </a:ext>
            </a:extLst>
          </p:cNvPr>
          <p:cNvSpPr txBox="1">
            <a:spLocks noChangeArrowheads="1"/>
          </p:cNvSpPr>
          <p:nvPr/>
        </p:nvSpPr>
        <p:spPr bwMode="auto">
          <a:xfrm>
            <a:off x="0" y="0"/>
            <a:ext cx="9144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Christian Strategies for Worldview Conservation, Alteration, and Transformation:</a:t>
            </a:r>
            <a:endParaRPr lang="en-US" altLang="en-US"/>
          </a:p>
          <a:p>
            <a:pPr lvl="1" eaLnBrk="1" hangingPunct="1">
              <a:spcBef>
                <a:spcPct val="50000"/>
              </a:spcBef>
              <a:buFontTx/>
              <a:buAutoNum type="alphaUcPeriod"/>
            </a:pPr>
            <a:r>
              <a:rPr lang="en-US" altLang="en-US" b="1">
                <a:solidFill>
                  <a:schemeClr val="bg1"/>
                </a:solidFill>
              </a:rPr>
              <a:t>Indigenization and Pilgrimage: Incarnating God’s Cross-cultural, Trans-temporal Truth:</a:t>
            </a:r>
            <a:r>
              <a:rPr lang="en-US" altLang="en-US"/>
              <a:t> </a:t>
            </a:r>
            <a:endParaRPr lang="en-US" altLang="en-US" sz="2600" b="1">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abric003">
            <a:extLst>
              <a:ext uri="{FF2B5EF4-FFF2-40B4-BE49-F238E27FC236}">
                <a16:creationId xmlns:a16="http://schemas.microsoft.com/office/drawing/2014/main" id="{4A285263-C756-F34F-810A-63684294A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descr="word_of_God">
            <a:extLst>
              <a:ext uri="{FF2B5EF4-FFF2-40B4-BE49-F238E27FC236}">
                <a16:creationId xmlns:a16="http://schemas.microsoft.com/office/drawing/2014/main" id="{12935E7B-15BA-2D4E-AC35-DB7C85BEB0AE}"/>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 Box 4">
            <a:extLst>
              <a:ext uri="{FF2B5EF4-FFF2-40B4-BE49-F238E27FC236}">
                <a16:creationId xmlns:a16="http://schemas.microsoft.com/office/drawing/2014/main" id="{6ED5EB67-2625-2B4A-B23C-B0E150CE27BD}"/>
              </a:ext>
            </a:extLst>
          </p:cNvPr>
          <p:cNvSpPr txBox="1">
            <a:spLocks noChangeArrowheads="1"/>
          </p:cNvSpPr>
          <p:nvPr/>
        </p:nvSpPr>
        <p:spPr bwMode="auto">
          <a:xfrm>
            <a:off x="0" y="0"/>
            <a:ext cx="9144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4"/>
              <a:defRPr/>
            </a:pPr>
            <a:r>
              <a:rPr lang="en-US" b="1" i="1">
                <a:solidFill>
                  <a:schemeClr val="bg1"/>
                </a:solidFill>
                <a:effectLst>
                  <a:outerShdw blurRad="38100" dist="38100" dir="2700000" algn="tl">
                    <a:srgbClr val="C0C0C0"/>
                  </a:outerShdw>
                </a:effectLst>
              </a:rPr>
              <a:t>Christian Strategies for Worldview Conservation, Alteration, and Transformation:</a:t>
            </a:r>
            <a:endParaRPr lang="en-US">
              <a:effectLst>
                <a:outerShdw blurRad="38100" dist="38100" dir="2700000" algn="tl">
                  <a:srgbClr val="C0C0C0"/>
                </a:outerShdw>
              </a:effectLst>
            </a:endParaRPr>
          </a:p>
          <a:p>
            <a:pPr lvl="1">
              <a:spcBef>
                <a:spcPct val="50000"/>
              </a:spcBef>
              <a:buFontTx/>
              <a:buAutoNum type="alphaUcPeriod"/>
              <a:defRPr/>
            </a:pPr>
            <a:r>
              <a:rPr lang="en-US" b="1">
                <a:solidFill>
                  <a:schemeClr val="bg1"/>
                </a:solidFill>
                <a:effectLst>
                  <a:outerShdw blurRad="38100" dist="38100" dir="2700000" algn="tl">
                    <a:srgbClr val="C0C0C0"/>
                  </a:outerShdw>
                </a:effectLst>
              </a:rPr>
              <a:t>Indigenization and Pilgrimage: Incarnating God’s Cross-cultural, Trans-temporal Truth:</a:t>
            </a:r>
            <a:r>
              <a:rPr lang="en-US">
                <a:effectLst>
                  <a:outerShdw blurRad="38100" dist="38100" dir="2700000" algn="tl">
                    <a:srgbClr val="C0C0C0"/>
                  </a:outerShdw>
                </a:effectLst>
              </a:rPr>
              <a:t> </a:t>
            </a:r>
            <a:endParaRPr lang="en-US" sz="2600" b="1">
              <a:solidFill>
                <a:schemeClr val="bg1"/>
              </a:solidFill>
              <a:effectLst>
                <a:outerShdw blurRad="38100" dist="38100" dir="2700000" algn="tl">
                  <a:srgbClr val="C0C0C0"/>
                </a:outerShdw>
              </a:effectLst>
            </a:endParaRPr>
          </a:p>
          <a:p>
            <a:pPr lvl="2">
              <a:spcBef>
                <a:spcPct val="50000"/>
              </a:spcBef>
              <a:buFontTx/>
              <a:buAutoNum type="arabicPeriod"/>
              <a:defRPr/>
            </a:pPr>
            <a:r>
              <a:rPr lang="en-US" b="1">
                <a:solidFill>
                  <a:schemeClr val="bg1"/>
                </a:solidFill>
                <a:effectLst>
                  <a:outerShdw blurRad="38100" dist="38100" dir="2700000" algn="tl">
                    <a:srgbClr val="C0C0C0"/>
                  </a:outerShdw>
                </a:effectLst>
              </a:rPr>
              <a:t>First and foremost, prioritize frequent and regular time studying and being saturated with God’s word (Romans 12:1-2; Hebrews 4:12).</a:t>
            </a:r>
            <a:r>
              <a:rPr lang="en-US">
                <a:solidFill>
                  <a:schemeClr val="bg1"/>
                </a:solidFill>
                <a:effectLst>
                  <a:outerShdw blurRad="38100" dist="38100" dir="2700000" algn="tl">
                    <a:srgbClr val="C0C0C0"/>
                  </a:outerShdw>
                </a:effectLst>
              </a:rPr>
              <a:t> </a:t>
            </a:r>
            <a:endParaRPr lang="en-US">
              <a:effectLst>
                <a:outerShdw blurRad="38100" dist="38100" dir="2700000" algn="tl">
                  <a:srgbClr val="C0C0C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abric003">
            <a:extLst>
              <a:ext uri="{FF2B5EF4-FFF2-40B4-BE49-F238E27FC236}">
                <a16:creationId xmlns:a16="http://schemas.microsoft.com/office/drawing/2014/main" id="{4BFBC2F9-8BC5-2846-B0CB-1E87E0B10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a:extLst>
              <a:ext uri="{FF2B5EF4-FFF2-40B4-BE49-F238E27FC236}">
                <a16:creationId xmlns:a16="http://schemas.microsoft.com/office/drawing/2014/main" id="{05984A7B-7056-E141-A7A4-F1B58BE9A238}"/>
              </a:ext>
            </a:extLst>
          </p:cNvPr>
          <p:cNvSpPr txBox="1">
            <a:spLocks noChangeArrowheads="1"/>
          </p:cNvSpPr>
          <p:nvPr/>
        </p:nvSpPr>
        <p:spPr bwMode="auto">
          <a:xfrm>
            <a:off x="0" y="0"/>
            <a:ext cx="9144000"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Christian Strategies for Worldview Conservation, Alteration, and Transformation:</a:t>
            </a:r>
            <a:endParaRPr lang="en-US" altLang="en-US"/>
          </a:p>
          <a:p>
            <a:pPr lvl="1" eaLnBrk="1" hangingPunct="1">
              <a:spcBef>
                <a:spcPct val="50000"/>
              </a:spcBef>
              <a:buFontTx/>
              <a:buAutoNum type="alphaUcPeriod"/>
            </a:pPr>
            <a:r>
              <a:rPr lang="en-US" altLang="en-US" b="1">
                <a:solidFill>
                  <a:schemeClr val="bg1"/>
                </a:solidFill>
              </a:rPr>
              <a:t>Indigenization and Pilgrimage: Incarnating God’s Cross-cultural, Trans-temporal Truth:</a:t>
            </a:r>
            <a:r>
              <a:rPr lang="en-US" altLang="en-US"/>
              <a:t> </a:t>
            </a:r>
            <a:endParaRPr lang="en-US" altLang="en-US" sz="2600" b="1">
              <a:solidFill>
                <a:schemeClr val="bg1"/>
              </a:solidFill>
            </a:endParaRPr>
          </a:p>
          <a:p>
            <a:pPr lvl="2" eaLnBrk="1" hangingPunct="1">
              <a:spcBef>
                <a:spcPct val="50000"/>
              </a:spcBef>
              <a:buFontTx/>
              <a:buAutoNum type="arabicPeriod"/>
            </a:pPr>
            <a:r>
              <a:rPr lang="en-US" altLang="en-US" sz="2700" b="1">
                <a:solidFill>
                  <a:schemeClr val="bg2"/>
                </a:solidFill>
              </a:rPr>
              <a:t>First and foremost, prioritize frequent and regular time studying and being saturated with God’s word (Romans 12:1-2; Hebrews 4:12).</a:t>
            </a:r>
            <a:r>
              <a:rPr lang="en-US" altLang="en-US" sz="2700">
                <a:solidFill>
                  <a:schemeClr val="bg1"/>
                </a:solidFill>
              </a:rPr>
              <a:t> </a:t>
            </a:r>
            <a:endParaRPr lang="en-US" altLang="en-US" sz="2700" b="1">
              <a:solidFill>
                <a:schemeClr val="bg1"/>
              </a:solidFill>
            </a:endParaRPr>
          </a:p>
          <a:p>
            <a:pPr lvl="2" eaLnBrk="1" hangingPunct="1">
              <a:spcBef>
                <a:spcPct val="50000"/>
              </a:spcBef>
              <a:buFontTx/>
              <a:buAutoNum type="arabicPeriod"/>
            </a:pPr>
            <a:r>
              <a:rPr lang="en-US" altLang="en-US" sz="2700" b="1">
                <a:solidFill>
                  <a:schemeClr val="bg1"/>
                </a:solidFill>
              </a:rPr>
              <a:t>Take the time to discern the difference between the non-negotiable truths of Scripture and the various cultural expressions of Christianity that have been offered both through time as well as are in the contemporary context.</a:t>
            </a:r>
            <a:endParaRPr lang="en-US" altLang="en-US" sz="27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buzz_listen_1">
            <a:extLst>
              <a:ext uri="{FF2B5EF4-FFF2-40B4-BE49-F238E27FC236}">
                <a16:creationId xmlns:a16="http://schemas.microsoft.com/office/drawing/2014/main" id="{1FC2E8EC-15D2-FD47-A22D-B2B80F795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4">
            <a:extLst>
              <a:ext uri="{FF2B5EF4-FFF2-40B4-BE49-F238E27FC236}">
                <a16:creationId xmlns:a16="http://schemas.microsoft.com/office/drawing/2014/main" id="{2A993FF0-A171-504B-A9E7-667BD4C03875}"/>
              </a:ext>
            </a:extLst>
          </p:cNvPr>
          <p:cNvSpPr txBox="1">
            <a:spLocks noChangeArrowheads="1"/>
          </p:cNvSpPr>
          <p:nvPr/>
        </p:nvSpPr>
        <p:spPr bwMode="auto">
          <a:xfrm>
            <a:off x="0" y="0"/>
            <a:ext cx="91440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4"/>
              <a:defRPr/>
            </a:pPr>
            <a:r>
              <a:rPr lang="en-US" b="1" i="1">
                <a:solidFill>
                  <a:schemeClr val="bg1"/>
                </a:solidFill>
                <a:effectLst>
                  <a:outerShdw blurRad="38100" dist="38100" dir="2700000" algn="tl">
                    <a:srgbClr val="C0C0C0"/>
                  </a:outerShdw>
                </a:effectLst>
              </a:rPr>
              <a:t>Christian Strategies for Worldview Conservation, Alteration, and Transformation:</a:t>
            </a:r>
            <a:endParaRPr lang="en-US">
              <a:effectLst>
                <a:outerShdw blurRad="38100" dist="38100" dir="2700000" algn="tl">
                  <a:srgbClr val="C0C0C0"/>
                </a:outerShdw>
              </a:effectLst>
            </a:endParaRPr>
          </a:p>
          <a:p>
            <a:pPr lvl="1">
              <a:spcBef>
                <a:spcPct val="50000"/>
              </a:spcBef>
              <a:buFontTx/>
              <a:buAutoNum type="alphaUcPeriod"/>
              <a:defRPr/>
            </a:pPr>
            <a:r>
              <a:rPr lang="en-US" b="1">
                <a:solidFill>
                  <a:schemeClr val="bg1"/>
                </a:solidFill>
                <a:effectLst>
                  <a:outerShdw blurRad="38100" dist="38100" dir="2700000" algn="tl">
                    <a:srgbClr val="C0C0C0"/>
                  </a:outerShdw>
                </a:effectLst>
              </a:rPr>
              <a:t>Indigenization and Pilgrimage: Incarnating God’s Cross-cultural, Trans-temporal Truth:</a:t>
            </a:r>
            <a:r>
              <a:rPr lang="en-US">
                <a:effectLst>
                  <a:outerShdw blurRad="38100" dist="38100" dir="2700000" algn="tl">
                    <a:srgbClr val="C0C0C0"/>
                  </a:outerShdw>
                </a:effectLst>
              </a:rPr>
              <a:t> </a:t>
            </a:r>
            <a:endParaRPr lang="en-US" sz="2600" b="1">
              <a:solidFill>
                <a:schemeClr val="bg1"/>
              </a:solidFill>
              <a:effectLst>
                <a:outerShdw blurRad="38100" dist="38100" dir="2700000" algn="tl">
                  <a:srgbClr val="C0C0C0"/>
                </a:outerShdw>
              </a:effectLst>
            </a:endParaRPr>
          </a:p>
          <a:p>
            <a:pPr lvl="2">
              <a:spcBef>
                <a:spcPct val="50000"/>
              </a:spcBef>
              <a:buFontTx/>
              <a:buAutoNum type="arabicPeriod" startAt="3"/>
              <a:defRPr/>
            </a:pPr>
            <a:r>
              <a:rPr lang="en-US" b="1">
                <a:solidFill>
                  <a:schemeClr val="bg1"/>
                </a:solidFill>
                <a:effectLst>
                  <a:outerShdw blurRad="38100" dist="38100" dir="2700000" algn="tl">
                    <a:srgbClr val="C0C0C0"/>
                  </a:outerShdw>
                </a:effectLst>
              </a:rPr>
              <a:t>Critically listen to and learn from other cultural expressions of the Christian faith.</a:t>
            </a:r>
            <a:r>
              <a:rPr lang="en-US">
                <a:solidFill>
                  <a:schemeClr val="bg1"/>
                </a:solidFill>
                <a:effectLst>
                  <a:outerShdw blurRad="38100" dist="38100" dir="2700000" algn="tl">
                    <a:srgbClr val="C0C0C0"/>
                  </a:outerShdw>
                </a:effectLst>
              </a:rPr>
              <a:t> </a:t>
            </a:r>
            <a:endParaRPr lang="en-US">
              <a:effectLst>
                <a:outerShdw blurRad="38100" dist="38100" dir="2700000" algn="tl">
                  <a:srgbClr val="C0C0C0"/>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abric003">
            <a:extLst>
              <a:ext uri="{FF2B5EF4-FFF2-40B4-BE49-F238E27FC236}">
                <a16:creationId xmlns:a16="http://schemas.microsoft.com/office/drawing/2014/main" id="{78681C08-C419-C344-8279-F13CAC132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a:extLst>
              <a:ext uri="{FF2B5EF4-FFF2-40B4-BE49-F238E27FC236}">
                <a16:creationId xmlns:a16="http://schemas.microsoft.com/office/drawing/2014/main" id="{3AF1E4EF-9BA1-B047-AF90-2EC5AF5B4845}"/>
              </a:ext>
            </a:extLst>
          </p:cNvPr>
          <p:cNvSpPr txBox="1">
            <a:spLocks noChangeArrowheads="1"/>
          </p:cNvSpPr>
          <p:nvPr/>
        </p:nvSpPr>
        <p:spPr bwMode="auto">
          <a:xfrm>
            <a:off x="0" y="0"/>
            <a:ext cx="91440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Christian Strategies for Worldview Conservation, Alteration, and Transformation:</a:t>
            </a:r>
            <a:endParaRPr lang="en-US" altLang="en-US"/>
          </a:p>
          <a:p>
            <a:pPr lvl="1" eaLnBrk="1" hangingPunct="1">
              <a:spcBef>
                <a:spcPct val="50000"/>
              </a:spcBef>
              <a:buFontTx/>
              <a:buAutoNum type="alphaUcPeriod"/>
            </a:pPr>
            <a:r>
              <a:rPr lang="en-US" altLang="en-US" b="1">
                <a:solidFill>
                  <a:schemeClr val="bg1"/>
                </a:solidFill>
              </a:rPr>
              <a:t>Indigenization and Pilgrimage: Incarnating God’s Cross-cultural, Trans-temporal Truth:</a:t>
            </a:r>
            <a:r>
              <a:rPr lang="en-US" altLang="en-US"/>
              <a:t> </a:t>
            </a:r>
            <a:endParaRPr lang="en-US" altLang="en-US" sz="2600" b="1">
              <a:solidFill>
                <a:schemeClr val="bg1"/>
              </a:solidFill>
            </a:endParaRPr>
          </a:p>
          <a:p>
            <a:pPr lvl="2" eaLnBrk="1" hangingPunct="1">
              <a:spcBef>
                <a:spcPct val="50000"/>
              </a:spcBef>
              <a:buFontTx/>
              <a:buAutoNum type="arabicPeriod" startAt="3"/>
            </a:pPr>
            <a:r>
              <a:rPr lang="en-US" altLang="en-US" b="1">
                <a:solidFill>
                  <a:schemeClr val="bg2"/>
                </a:solidFill>
              </a:rPr>
              <a:t>Critically listen to and learn from other cultural expressions of the Christian faith.</a:t>
            </a:r>
            <a:r>
              <a:rPr lang="en-US" altLang="en-US">
                <a:solidFill>
                  <a:schemeClr val="bg1"/>
                </a:solidFill>
              </a:rPr>
              <a:t> </a:t>
            </a:r>
            <a:endParaRPr lang="en-US" altLang="en-US" sz="2600" b="1">
              <a:solidFill>
                <a:schemeClr val="bg1"/>
              </a:solidFill>
            </a:endParaRPr>
          </a:p>
          <a:p>
            <a:pPr lvl="2" eaLnBrk="1" hangingPunct="1">
              <a:spcBef>
                <a:spcPct val="50000"/>
              </a:spcBef>
              <a:buFontTx/>
              <a:buAutoNum type="arabicPeriod" startAt="3"/>
            </a:pPr>
            <a:r>
              <a:rPr lang="en-US" altLang="en-US" b="1">
                <a:solidFill>
                  <a:schemeClr val="bg1"/>
                </a:solidFill>
              </a:rPr>
              <a:t>Use Spirit-filled imagination and creativity to incarnate God’s truth in every time and place.</a:t>
            </a:r>
            <a:r>
              <a:rPr lang="en-US" altLang="en-US"/>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Evangelism">
            <a:extLst>
              <a:ext uri="{FF2B5EF4-FFF2-40B4-BE49-F238E27FC236}">
                <a16:creationId xmlns:a16="http://schemas.microsoft.com/office/drawing/2014/main" id="{1DE0044C-A55A-1C41-B2B3-75B1D4FC2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3">
            <a:extLst>
              <a:ext uri="{FF2B5EF4-FFF2-40B4-BE49-F238E27FC236}">
                <a16:creationId xmlns:a16="http://schemas.microsoft.com/office/drawing/2014/main" id="{AD21B723-3BAB-3A40-A8CE-4E55AB3563D2}"/>
              </a:ext>
            </a:extLst>
          </p:cNvPr>
          <p:cNvSpPr txBox="1">
            <a:spLocks noChangeArrowheads="1"/>
          </p:cNvSpPr>
          <p:nvPr/>
        </p:nvSpPr>
        <p:spPr bwMode="auto">
          <a:xfrm>
            <a:off x="0" y="0"/>
            <a:ext cx="9144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4"/>
              <a:defRPr/>
            </a:pPr>
            <a:r>
              <a:rPr lang="en-US" b="1" i="1">
                <a:solidFill>
                  <a:schemeClr val="bg1"/>
                </a:solidFill>
                <a:effectLst>
                  <a:outerShdw blurRad="38100" dist="38100" dir="2700000" algn="tl">
                    <a:srgbClr val="C0C0C0"/>
                  </a:outerShdw>
                </a:effectLst>
              </a:rPr>
              <a:t>Christian Strategies for Worldview Conservation, Alteration, and Transformation:</a:t>
            </a:r>
            <a:endParaRPr lang="en-US">
              <a:effectLst>
                <a:outerShdw blurRad="38100" dist="38100" dir="2700000" algn="tl">
                  <a:srgbClr val="C0C0C0"/>
                </a:outerShdw>
              </a:effectLst>
            </a:endParaRPr>
          </a:p>
          <a:p>
            <a:pPr lvl="1">
              <a:spcBef>
                <a:spcPct val="50000"/>
              </a:spcBef>
              <a:buFontTx/>
              <a:buAutoNum type="alphaUcPeriod" startAt="2"/>
              <a:defRPr/>
            </a:pPr>
            <a:r>
              <a:rPr lang="en-US" b="1">
                <a:solidFill>
                  <a:schemeClr val="bg1"/>
                </a:solidFill>
                <a:effectLst>
                  <a:outerShdw blurRad="38100" dist="38100" dir="2700000" algn="tl">
                    <a:srgbClr val="C0C0C0"/>
                  </a:outerShdw>
                </a:effectLst>
              </a:rPr>
              <a:t>Christian Strategies for Worldview Alteration and Transformation: Evangelism:</a:t>
            </a:r>
            <a:endParaRPr lang="en-US" sz="2600" b="1">
              <a:solidFill>
                <a:schemeClr val="bg1"/>
              </a:solidFill>
              <a:effectLst>
                <a:outerShdw blurRad="38100" dist="38100" dir="2700000" algn="tl">
                  <a:srgbClr val="C0C0C0"/>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Evangelism">
            <a:extLst>
              <a:ext uri="{FF2B5EF4-FFF2-40B4-BE49-F238E27FC236}">
                <a16:creationId xmlns:a16="http://schemas.microsoft.com/office/drawing/2014/main" id="{D41917D2-65D6-E948-8C43-ACC86BA1B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 Box 4">
            <a:extLst>
              <a:ext uri="{FF2B5EF4-FFF2-40B4-BE49-F238E27FC236}">
                <a16:creationId xmlns:a16="http://schemas.microsoft.com/office/drawing/2014/main" id="{06E8B411-ED67-3648-8DA1-25947FD14A44}"/>
              </a:ext>
            </a:extLst>
          </p:cNvPr>
          <p:cNvSpPr txBox="1">
            <a:spLocks noChangeArrowheads="1"/>
          </p:cNvSpPr>
          <p:nvPr/>
        </p:nvSpPr>
        <p:spPr bwMode="auto">
          <a:xfrm>
            <a:off x="0" y="0"/>
            <a:ext cx="9144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4"/>
              <a:defRPr/>
            </a:pPr>
            <a:r>
              <a:rPr lang="en-US" b="1" i="1">
                <a:solidFill>
                  <a:schemeClr val="bg1"/>
                </a:solidFill>
                <a:effectLst>
                  <a:outerShdw blurRad="38100" dist="38100" dir="2700000" algn="tl">
                    <a:srgbClr val="C0C0C0"/>
                  </a:outerShdw>
                </a:effectLst>
              </a:rPr>
              <a:t>Christian Strategies for Worldview Conservation, Alteration, and Transformation:</a:t>
            </a:r>
            <a:endParaRPr lang="en-US">
              <a:effectLst>
                <a:outerShdw blurRad="38100" dist="38100" dir="2700000" algn="tl">
                  <a:srgbClr val="C0C0C0"/>
                </a:outerShdw>
              </a:effectLst>
            </a:endParaRPr>
          </a:p>
          <a:p>
            <a:pPr lvl="1">
              <a:spcBef>
                <a:spcPct val="50000"/>
              </a:spcBef>
              <a:buFontTx/>
              <a:buAutoNum type="alphaUcPeriod" startAt="2"/>
              <a:defRPr/>
            </a:pPr>
            <a:r>
              <a:rPr lang="en-US" b="1">
                <a:solidFill>
                  <a:schemeClr val="bg1"/>
                </a:solidFill>
                <a:effectLst>
                  <a:outerShdw blurRad="38100" dist="38100" dir="2700000" algn="tl">
                    <a:srgbClr val="C0C0C0"/>
                  </a:outerShdw>
                </a:effectLst>
              </a:rPr>
              <a:t>Christian Strategies for Worldview Alteration and Transformation: Evangelism:</a:t>
            </a:r>
            <a:r>
              <a:rPr lang="en-US">
                <a:effectLst>
                  <a:outerShdw blurRad="38100" dist="38100" dir="2700000" algn="tl">
                    <a:srgbClr val="C0C0C0"/>
                  </a:outerShdw>
                </a:effectLst>
              </a:rPr>
              <a:t> </a:t>
            </a:r>
            <a:endParaRPr lang="en-US" sz="2600" b="1">
              <a:solidFill>
                <a:schemeClr val="bg1"/>
              </a:solidFill>
              <a:effectLst>
                <a:outerShdw blurRad="38100" dist="38100" dir="2700000" algn="tl">
                  <a:srgbClr val="C0C0C0"/>
                </a:outerShdw>
              </a:effectLst>
            </a:endParaRPr>
          </a:p>
          <a:p>
            <a:pPr lvl="2">
              <a:spcBef>
                <a:spcPct val="50000"/>
              </a:spcBef>
              <a:buFontTx/>
              <a:buAutoNum type="arabicPeriod"/>
              <a:defRPr/>
            </a:pPr>
            <a:r>
              <a:rPr lang="en-US" b="1">
                <a:solidFill>
                  <a:schemeClr val="bg1"/>
                </a:solidFill>
                <a:effectLst>
                  <a:outerShdw blurRad="38100" dist="38100" dir="2700000" algn="tl">
                    <a:srgbClr val="C0C0C0"/>
                  </a:outerShdw>
                </a:effectLst>
              </a:rPr>
              <a:t>Remember that it is God alone, through the power of the Spirit and His word, who brings about genuine life change (John 16:8; Hebrews 4:12).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abric003">
            <a:extLst>
              <a:ext uri="{FF2B5EF4-FFF2-40B4-BE49-F238E27FC236}">
                <a16:creationId xmlns:a16="http://schemas.microsoft.com/office/drawing/2014/main" id="{749A58CA-387C-1F48-B5CB-2953F2453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a:extLst>
              <a:ext uri="{FF2B5EF4-FFF2-40B4-BE49-F238E27FC236}">
                <a16:creationId xmlns:a16="http://schemas.microsoft.com/office/drawing/2014/main" id="{93D1B817-7A79-2343-83D0-567477FEBDF0}"/>
              </a:ext>
            </a:extLst>
          </p:cNvPr>
          <p:cNvSpPr txBox="1">
            <a:spLocks noChangeArrowheads="1"/>
          </p:cNvSpPr>
          <p:nvPr/>
        </p:nvSpPr>
        <p:spPr bwMode="auto">
          <a:xfrm>
            <a:off x="0" y="0"/>
            <a:ext cx="9144000"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Christian Strategies for Worldview Conservation, Alteration, and Transformation:</a:t>
            </a:r>
            <a:endParaRPr lang="en-US" altLang="en-US"/>
          </a:p>
          <a:p>
            <a:pPr lvl="1" eaLnBrk="1" hangingPunct="1">
              <a:spcBef>
                <a:spcPct val="50000"/>
              </a:spcBef>
              <a:buFontTx/>
              <a:buAutoNum type="alphaUcPeriod" startAt="2"/>
            </a:pPr>
            <a:r>
              <a:rPr lang="en-US" altLang="en-US" b="1">
                <a:solidFill>
                  <a:schemeClr val="bg1"/>
                </a:solidFill>
              </a:rPr>
              <a:t>Christian Strategies for Worldview Alteration and Transformation: Evangelism:</a:t>
            </a:r>
            <a:r>
              <a:rPr lang="en-US" altLang="en-US"/>
              <a:t> </a:t>
            </a:r>
            <a:endParaRPr lang="en-US" altLang="en-US" sz="2600" b="1">
              <a:solidFill>
                <a:schemeClr val="bg1"/>
              </a:solidFill>
            </a:endParaRPr>
          </a:p>
          <a:p>
            <a:pPr lvl="2" eaLnBrk="1" hangingPunct="1">
              <a:spcBef>
                <a:spcPct val="50000"/>
              </a:spcBef>
              <a:buFontTx/>
              <a:buAutoNum type="arabicPeriod"/>
            </a:pPr>
            <a:r>
              <a:rPr lang="en-US" altLang="en-US" b="1">
                <a:solidFill>
                  <a:schemeClr val="bg2"/>
                </a:solidFill>
              </a:rPr>
              <a:t>Remember that it is God alone, through the power of the Spirit and His word, who brings about genuine life change (John 16:8; Hebrews 4:12).</a:t>
            </a:r>
            <a:r>
              <a:rPr lang="en-US" altLang="en-US">
                <a:solidFill>
                  <a:schemeClr val="bg2"/>
                </a:solidFill>
              </a:rPr>
              <a:t> </a:t>
            </a:r>
            <a:endParaRPr lang="en-US" altLang="en-US" sz="2600" b="1">
              <a:solidFill>
                <a:schemeClr val="bg2"/>
              </a:solidFill>
            </a:endParaRPr>
          </a:p>
          <a:p>
            <a:pPr lvl="2" eaLnBrk="1" hangingPunct="1">
              <a:spcBef>
                <a:spcPct val="50000"/>
              </a:spcBef>
              <a:buFontTx/>
              <a:buAutoNum type="arabicPeriod"/>
            </a:pPr>
            <a:r>
              <a:rPr lang="en-US" altLang="en-US" b="1">
                <a:solidFill>
                  <a:schemeClr val="bg1"/>
                </a:solidFill>
              </a:rPr>
              <a:t>Create scenarios and provide opportunities that make perspective change more likely.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abric003">
            <a:extLst>
              <a:ext uri="{FF2B5EF4-FFF2-40B4-BE49-F238E27FC236}">
                <a16:creationId xmlns:a16="http://schemas.microsoft.com/office/drawing/2014/main" id="{890DBC10-8674-BB46-B5FA-B896FC3E1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4">
            <a:extLst>
              <a:ext uri="{FF2B5EF4-FFF2-40B4-BE49-F238E27FC236}">
                <a16:creationId xmlns:a16="http://schemas.microsoft.com/office/drawing/2014/main" id="{87BE66BA-B33B-604D-BFA0-B39B73D4AE0B}"/>
              </a:ext>
            </a:extLst>
          </p:cNvPr>
          <p:cNvSpPr txBox="1">
            <a:spLocks noChangeArrowheads="1"/>
          </p:cNvSpPr>
          <p:nvPr/>
        </p:nvSpPr>
        <p:spPr bwMode="auto">
          <a:xfrm>
            <a:off x="0" y="0"/>
            <a:ext cx="9144000" cy="607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Christian Strategies for Worldview Conservation, Alteration, and Transformation:</a:t>
            </a:r>
            <a:endParaRPr lang="en-US" altLang="en-US"/>
          </a:p>
          <a:p>
            <a:pPr lvl="1" eaLnBrk="1" hangingPunct="1">
              <a:spcBef>
                <a:spcPct val="50000"/>
              </a:spcBef>
              <a:buFontTx/>
              <a:buAutoNum type="alphaUcPeriod" startAt="2"/>
            </a:pPr>
            <a:r>
              <a:rPr lang="en-US" altLang="en-US" b="1">
                <a:solidFill>
                  <a:schemeClr val="bg1"/>
                </a:solidFill>
              </a:rPr>
              <a:t>Christian Strategies for Worldview Alteration and Transformation: Evangelism:</a:t>
            </a:r>
            <a:r>
              <a:rPr lang="en-US" altLang="en-US"/>
              <a:t> </a:t>
            </a:r>
            <a:endParaRPr lang="en-US" altLang="en-US" sz="2600" b="1">
              <a:solidFill>
                <a:schemeClr val="bg1"/>
              </a:solidFill>
            </a:endParaRPr>
          </a:p>
          <a:p>
            <a:pPr lvl="2" eaLnBrk="1" hangingPunct="1">
              <a:spcBef>
                <a:spcPct val="50000"/>
              </a:spcBef>
              <a:buFontTx/>
              <a:buAutoNum type="arabicPeriod"/>
            </a:pPr>
            <a:r>
              <a:rPr lang="en-US" altLang="en-US" b="1">
                <a:solidFill>
                  <a:schemeClr val="bg2"/>
                </a:solidFill>
              </a:rPr>
              <a:t>Remember that it is God alone, through the power of the Spirit and His word, who brings about genuine life change (John 16:8; Hebrews 4:12).</a:t>
            </a:r>
            <a:r>
              <a:rPr lang="en-US" altLang="en-US"/>
              <a:t> </a:t>
            </a:r>
            <a:endParaRPr lang="en-US" altLang="en-US" sz="2600" b="1">
              <a:solidFill>
                <a:schemeClr val="bg1"/>
              </a:solidFill>
            </a:endParaRPr>
          </a:p>
          <a:p>
            <a:pPr lvl="2" eaLnBrk="1" hangingPunct="1">
              <a:spcBef>
                <a:spcPct val="50000"/>
              </a:spcBef>
              <a:buFontTx/>
              <a:buAutoNum type="arabicPeriod"/>
            </a:pPr>
            <a:r>
              <a:rPr lang="en-US" altLang="en-US" b="1">
                <a:solidFill>
                  <a:schemeClr val="bg1"/>
                </a:solidFill>
              </a:rPr>
              <a:t>Create scenarios and provide opportunities that make perspective change more likely.</a:t>
            </a:r>
            <a:r>
              <a:rPr lang="en-US" altLang="en-US"/>
              <a:t> </a:t>
            </a:r>
          </a:p>
          <a:p>
            <a:pPr lvl="3" eaLnBrk="1" hangingPunct="1">
              <a:spcBef>
                <a:spcPct val="50000"/>
              </a:spcBef>
              <a:buFontTx/>
              <a:buAutoNum type="alphaLcParenR"/>
            </a:pPr>
            <a:r>
              <a:rPr lang="en-US" altLang="en-US" b="1">
                <a:solidFill>
                  <a:schemeClr val="bg1"/>
                </a:solidFill>
              </a:rPr>
              <a:t>Cognitive: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bric003">
            <a:extLst>
              <a:ext uri="{FF2B5EF4-FFF2-40B4-BE49-F238E27FC236}">
                <a16:creationId xmlns:a16="http://schemas.microsoft.com/office/drawing/2014/main" id="{5BE36393-1DE3-914C-9B46-FE8DDBF02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EAB8BD53-94F5-8044-899F-79DA17AEAA17}"/>
              </a:ext>
            </a:extLst>
          </p:cNvPr>
          <p:cNvSpPr txBox="1">
            <a:spLocks noChangeArrowheads="1"/>
          </p:cNvSpPr>
          <p:nvPr/>
        </p:nvSpPr>
        <p:spPr bwMode="auto">
          <a:xfrm>
            <a:off x="304800" y="685800"/>
            <a:ext cx="86106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startAt="2"/>
            </a:pPr>
            <a:r>
              <a:rPr lang="en-US" altLang="en-US" b="1" i="1">
                <a:solidFill>
                  <a:schemeClr val="bg1"/>
                </a:solidFill>
              </a:rPr>
              <a:t>Why and how do worldviews change?    Some General Perspectives:</a:t>
            </a:r>
            <a:endParaRPr lang="en-US" altLang="en-US">
              <a:solidFill>
                <a:schemeClr val="bg1"/>
              </a:solidFill>
            </a:endParaRPr>
          </a:p>
          <a:p>
            <a:pPr lvl="1" eaLnBrk="1" hangingPunct="1">
              <a:spcBef>
                <a:spcPct val="50000"/>
              </a:spcBef>
              <a:buFontTx/>
              <a:buAutoNum type="alphaUcPeriod"/>
            </a:pPr>
            <a:r>
              <a:rPr lang="en-US" altLang="en-US" b="1">
                <a:solidFill>
                  <a:schemeClr val="bg1"/>
                </a:solidFill>
              </a:rPr>
              <a:t>Internal Dynamics:</a:t>
            </a:r>
          </a:p>
          <a:p>
            <a:pPr lvl="2" eaLnBrk="1" hangingPunct="1">
              <a:spcBef>
                <a:spcPct val="50000"/>
              </a:spcBef>
              <a:buFontTx/>
              <a:buAutoNum type="arabicPeriod"/>
            </a:pPr>
            <a:r>
              <a:rPr lang="en-US" altLang="en-US" b="1">
                <a:solidFill>
                  <a:schemeClr val="bg1"/>
                </a:solidFill>
              </a:rPr>
              <a:t>No worldview, no matter how conservative is completely static.</a:t>
            </a:r>
            <a:endParaRPr lang="en-US" altLang="en-US">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abric003">
            <a:extLst>
              <a:ext uri="{FF2B5EF4-FFF2-40B4-BE49-F238E27FC236}">
                <a16:creationId xmlns:a16="http://schemas.microsoft.com/office/drawing/2014/main" id="{F75951F8-4EAB-7B4F-801F-9A02E441A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4">
            <a:extLst>
              <a:ext uri="{FF2B5EF4-FFF2-40B4-BE49-F238E27FC236}">
                <a16:creationId xmlns:a16="http://schemas.microsoft.com/office/drawing/2014/main" id="{CEA23C19-9FB7-5445-B618-726FDFA9F975}"/>
              </a:ext>
            </a:extLst>
          </p:cNvPr>
          <p:cNvSpPr txBox="1">
            <a:spLocks noChangeArrowheads="1"/>
          </p:cNvSpPr>
          <p:nvPr/>
        </p:nvSpPr>
        <p:spPr bwMode="auto">
          <a:xfrm>
            <a:off x="0" y="0"/>
            <a:ext cx="9144000" cy="612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Christian Strategies for Worldview Conservation, Alteration, and Transformation:</a:t>
            </a:r>
            <a:endParaRPr lang="en-US" altLang="en-US"/>
          </a:p>
          <a:p>
            <a:pPr lvl="1" eaLnBrk="1" hangingPunct="1">
              <a:spcBef>
                <a:spcPct val="50000"/>
              </a:spcBef>
              <a:buFontTx/>
              <a:buAutoNum type="alphaUcPeriod" startAt="2"/>
            </a:pPr>
            <a:r>
              <a:rPr lang="en-US" altLang="en-US" b="1">
                <a:solidFill>
                  <a:schemeClr val="bg1"/>
                </a:solidFill>
              </a:rPr>
              <a:t>Christian Strategies for Worldview Alteration and Transformation: Evangelism:</a:t>
            </a:r>
            <a:r>
              <a:rPr lang="en-US" altLang="en-US"/>
              <a:t> </a:t>
            </a:r>
            <a:endParaRPr lang="en-US" altLang="en-US" sz="2600" b="1">
              <a:solidFill>
                <a:schemeClr val="bg1"/>
              </a:solidFill>
            </a:endParaRPr>
          </a:p>
          <a:p>
            <a:pPr lvl="2" eaLnBrk="1" hangingPunct="1">
              <a:spcBef>
                <a:spcPct val="50000"/>
              </a:spcBef>
              <a:buFontTx/>
              <a:buAutoNum type="arabicPeriod"/>
            </a:pPr>
            <a:r>
              <a:rPr lang="en-US" altLang="en-US" sz="2700" b="1">
                <a:solidFill>
                  <a:schemeClr val="bg2"/>
                </a:solidFill>
              </a:rPr>
              <a:t>Remember that it is God alone, through the power of the Spirit and His word, who brings about genuine life change (John 16:8; Hebrews 4:12).</a:t>
            </a:r>
            <a:r>
              <a:rPr lang="en-US" altLang="en-US" sz="2700">
                <a:solidFill>
                  <a:schemeClr val="bg2"/>
                </a:solidFill>
              </a:rPr>
              <a:t> </a:t>
            </a:r>
            <a:endParaRPr lang="en-US" altLang="en-US" sz="2700" b="1">
              <a:solidFill>
                <a:schemeClr val="bg2"/>
              </a:solidFill>
            </a:endParaRPr>
          </a:p>
          <a:p>
            <a:pPr lvl="2" eaLnBrk="1" hangingPunct="1">
              <a:spcBef>
                <a:spcPct val="50000"/>
              </a:spcBef>
              <a:buFontTx/>
              <a:buAutoNum type="arabicPeriod"/>
            </a:pPr>
            <a:r>
              <a:rPr lang="en-US" altLang="en-US" sz="2700" b="1">
                <a:solidFill>
                  <a:schemeClr val="bg1"/>
                </a:solidFill>
              </a:rPr>
              <a:t>Create scenarios and provide opportunities that make perspective change more likely.</a:t>
            </a:r>
            <a:r>
              <a:rPr lang="en-US" altLang="en-US" sz="2700"/>
              <a:t> </a:t>
            </a:r>
          </a:p>
          <a:p>
            <a:pPr lvl="3" eaLnBrk="1" hangingPunct="1">
              <a:spcBef>
                <a:spcPct val="50000"/>
              </a:spcBef>
              <a:buFontTx/>
              <a:buAutoNum type="alphaLcParenR"/>
            </a:pPr>
            <a:r>
              <a:rPr lang="en-US" altLang="en-US" sz="2700" b="1">
                <a:solidFill>
                  <a:schemeClr val="bg2"/>
                </a:solidFill>
              </a:rPr>
              <a:t>Cognitive:</a:t>
            </a:r>
          </a:p>
          <a:p>
            <a:pPr lvl="3" eaLnBrk="1" hangingPunct="1">
              <a:spcBef>
                <a:spcPct val="50000"/>
              </a:spcBef>
              <a:buFontTx/>
              <a:buAutoNum type="alphaLcParenR"/>
            </a:pPr>
            <a:r>
              <a:rPr lang="en-US" altLang="en-US" sz="2700" b="1">
                <a:solidFill>
                  <a:schemeClr val="bg1"/>
                </a:solidFill>
              </a:rPr>
              <a:t>Affective: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abric003">
            <a:extLst>
              <a:ext uri="{FF2B5EF4-FFF2-40B4-BE49-F238E27FC236}">
                <a16:creationId xmlns:a16="http://schemas.microsoft.com/office/drawing/2014/main" id="{8951360E-55DD-6A45-8902-24785253B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4">
            <a:extLst>
              <a:ext uri="{FF2B5EF4-FFF2-40B4-BE49-F238E27FC236}">
                <a16:creationId xmlns:a16="http://schemas.microsoft.com/office/drawing/2014/main" id="{9166A94A-E1AE-644E-8BAB-68D30D3D6EB9}"/>
              </a:ext>
            </a:extLst>
          </p:cNvPr>
          <p:cNvSpPr txBox="1">
            <a:spLocks noChangeArrowheads="1"/>
          </p:cNvSpPr>
          <p:nvPr/>
        </p:nvSpPr>
        <p:spPr bwMode="auto">
          <a:xfrm>
            <a:off x="0" y="0"/>
            <a:ext cx="9144000" cy="677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Christian Strategies for Worldview Conservation, Alteration, and Transformation:</a:t>
            </a:r>
            <a:endParaRPr lang="en-US" altLang="en-US"/>
          </a:p>
          <a:p>
            <a:pPr lvl="1" eaLnBrk="1" hangingPunct="1">
              <a:spcBef>
                <a:spcPct val="50000"/>
              </a:spcBef>
              <a:buFontTx/>
              <a:buAutoNum type="alphaUcPeriod" startAt="2"/>
            </a:pPr>
            <a:r>
              <a:rPr lang="en-US" altLang="en-US" b="1">
                <a:solidFill>
                  <a:schemeClr val="bg1"/>
                </a:solidFill>
              </a:rPr>
              <a:t>Christian Strategies for Worldview Alteration and Transformation: Evangelism:</a:t>
            </a:r>
            <a:r>
              <a:rPr lang="en-US" altLang="en-US"/>
              <a:t> </a:t>
            </a:r>
            <a:endParaRPr lang="en-US" altLang="en-US" sz="2600" b="1">
              <a:solidFill>
                <a:schemeClr val="bg1"/>
              </a:solidFill>
            </a:endParaRPr>
          </a:p>
          <a:p>
            <a:pPr lvl="2" eaLnBrk="1" hangingPunct="1">
              <a:spcBef>
                <a:spcPct val="50000"/>
              </a:spcBef>
              <a:buFontTx/>
              <a:buAutoNum type="arabicPeriod"/>
            </a:pPr>
            <a:r>
              <a:rPr lang="en-US" altLang="en-US" sz="2700" b="1">
                <a:solidFill>
                  <a:schemeClr val="bg2"/>
                </a:solidFill>
              </a:rPr>
              <a:t>Remember that it is God alone, through the power of the Spirit and His word, who brings about genuine life change (John 16:8; Hebrews 4:12).</a:t>
            </a:r>
          </a:p>
          <a:p>
            <a:pPr lvl="2" eaLnBrk="1" hangingPunct="1">
              <a:spcBef>
                <a:spcPct val="50000"/>
              </a:spcBef>
              <a:buFontTx/>
              <a:buAutoNum type="arabicPeriod"/>
            </a:pPr>
            <a:r>
              <a:rPr lang="en-US" altLang="en-US" sz="2700" b="1">
                <a:solidFill>
                  <a:schemeClr val="bg1"/>
                </a:solidFill>
              </a:rPr>
              <a:t>Create scenarios and provide opportunities that make perspective change more likely.</a:t>
            </a:r>
            <a:r>
              <a:rPr lang="en-US" altLang="en-US" sz="2700"/>
              <a:t> </a:t>
            </a:r>
          </a:p>
          <a:p>
            <a:pPr lvl="3" eaLnBrk="1" hangingPunct="1">
              <a:spcBef>
                <a:spcPct val="50000"/>
              </a:spcBef>
              <a:buFontTx/>
              <a:buAutoNum type="alphaLcParenR"/>
            </a:pPr>
            <a:r>
              <a:rPr lang="en-US" altLang="en-US" sz="2700" b="1">
                <a:solidFill>
                  <a:schemeClr val="bg2"/>
                </a:solidFill>
              </a:rPr>
              <a:t>Cognitive:</a:t>
            </a:r>
          </a:p>
          <a:p>
            <a:pPr lvl="3" eaLnBrk="1" hangingPunct="1">
              <a:spcBef>
                <a:spcPct val="50000"/>
              </a:spcBef>
              <a:buFontTx/>
              <a:buAutoNum type="alphaLcParenR"/>
            </a:pPr>
            <a:r>
              <a:rPr lang="en-US" altLang="en-US" sz="2700" b="1">
                <a:solidFill>
                  <a:schemeClr val="bg2"/>
                </a:solidFill>
              </a:rPr>
              <a:t>Affective:</a:t>
            </a:r>
          </a:p>
          <a:p>
            <a:pPr lvl="3" eaLnBrk="1" hangingPunct="1">
              <a:spcBef>
                <a:spcPct val="50000"/>
              </a:spcBef>
              <a:buFontTx/>
              <a:buAutoNum type="alphaLcParenR"/>
            </a:pPr>
            <a:r>
              <a:rPr lang="en-US" altLang="en-US" sz="2700" b="1">
                <a:solidFill>
                  <a:schemeClr val="bg1"/>
                </a:solidFill>
              </a:rPr>
              <a:t>Evaluative</a:t>
            </a:r>
            <a:r>
              <a:rPr lang="en-US" altLang="en-US" b="1">
                <a:solidFill>
                  <a:schemeClr val="bg1"/>
                </a:solidFill>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abric003">
            <a:extLst>
              <a:ext uri="{FF2B5EF4-FFF2-40B4-BE49-F238E27FC236}">
                <a16:creationId xmlns:a16="http://schemas.microsoft.com/office/drawing/2014/main" id="{F839F6A1-14E1-3640-BA65-20B86F505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5" descr="discipleship1">
            <a:extLst>
              <a:ext uri="{FF2B5EF4-FFF2-40B4-BE49-F238E27FC236}">
                <a16:creationId xmlns:a16="http://schemas.microsoft.com/office/drawing/2014/main" id="{DA886736-8CB5-044F-893A-2209C6626EA1}"/>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Box 3">
            <a:extLst>
              <a:ext uri="{FF2B5EF4-FFF2-40B4-BE49-F238E27FC236}">
                <a16:creationId xmlns:a16="http://schemas.microsoft.com/office/drawing/2014/main" id="{1E547B03-F06E-884E-9E18-512A83E7CD0C}"/>
              </a:ext>
            </a:extLst>
          </p:cNvPr>
          <p:cNvSpPr txBox="1">
            <a:spLocks noChangeArrowheads="1"/>
          </p:cNvSpPr>
          <p:nvPr/>
        </p:nvSpPr>
        <p:spPr bwMode="auto">
          <a:xfrm>
            <a:off x="0" y="0"/>
            <a:ext cx="9144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4"/>
              <a:defRPr/>
            </a:pPr>
            <a:r>
              <a:rPr lang="en-US" b="1" i="1">
                <a:solidFill>
                  <a:schemeClr val="bg1"/>
                </a:solidFill>
                <a:effectLst>
                  <a:outerShdw blurRad="38100" dist="38100" dir="2700000" algn="tl">
                    <a:srgbClr val="C0C0C0"/>
                  </a:outerShdw>
                </a:effectLst>
              </a:rPr>
              <a:t>Christian Strategies for Worldview Conservation, Alteration, and Transformation:</a:t>
            </a:r>
            <a:endParaRPr lang="en-US">
              <a:effectLst>
                <a:outerShdw blurRad="38100" dist="38100" dir="2700000" algn="tl">
                  <a:srgbClr val="C0C0C0"/>
                </a:outerShdw>
              </a:effectLst>
            </a:endParaRPr>
          </a:p>
          <a:p>
            <a:pPr lvl="1">
              <a:spcBef>
                <a:spcPct val="50000"/>
              </a:spcBef>
              <a:buFontTx/>
              <a:buAutoNum type="alphaUcPeriod" startAt="3"/>
              <a:defRPr/>
            </a:pPr>
            <a:r>
              <a:rPr lang="en-US" b="1">
                <a:solidFill>
                  <a:schemeClr val="bg1"/>
                </a:solidFill>
                <a:effectLst>
                  <a:outerShdw blurRad="38100" dist="38100" dir="2700000" algn="tl">
                    <a:srgbClr val="C0C0C0"/>
                  </a:outerShdw>
                </a:effectLst>
              </a:rPr>
              <a:t>Christian Strategies for Worldview Alteration and Transformation: Discipleship:</a:t>
            </a:r>
            <a:endParaRPr lang="en-US" sz="2600" b="1">
              <a:solidFill>
                <a:schemeClr val="bg1"/>
              </a:solidFill>
              <a:effectLst>
                <a:outerShdw blurRad="38100" dist="38100" dir="2700000" algn="tl">
                  <a:srgbClr val="C0C0C0"/>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word_of_God">
            <a:extLst>
              <a:ext uri="{FF2B5EF4-FFF2-40B4-BE49-F238E27FC236}">
                <a16:creationId xmlns:a16="http://schemas.microsoft.com/office/drawing/2014/main" id="{01EF1920-0957-A243-899E-50C243F0743F}"/>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4">
            <a:extLst>
              <a:ext uri="{FF2B5EF4-FFF2-40B4-BE49-F238E27FC236}">
                <a16:creationId xmlns:a16="http://schemas.microsoft.com/office/drawing/2014/main" id="{48B748D8-11BA-6743-890C-0D14E7B7BAEA}"/>
              </a:ext>
            </a:extLst>
          </p:cNvPr>
          <p:cNvSpPr txBox="1">
            <a:spLocks noChangeArrowheads="1"/>
          </p:cNvSpPr>
          <p:nvPr/>
        </p:nvSpPr>
        <p:spPr bwMode="auto">
          <a:xfrm>
            <a:off x="0" y="0"/>
            <a:ext cx="91440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a:defRPr sz="2800">
                <a:solidFill>
                  <a:schemeClr val="tx1"/>
                </a:solidFill>
                <a:latin typeface="Arial" pitchFamily="34" charset="0"/>
                <a:cs typeface="Angsana New" pitchFamily="18" charset="-34"/>
              </a:defRPr>
            </a:lvl1pPr>
            <a:lvl2pPr marL="1168400" indent="-711200">
              <a:defRPr sz="2800">
                <a:solidFill>
                  <a:schemeClr val="tx1"/>
                </a:solidFill>
                <a:latin typeface="Arial" pitchFamily="34" charset="0"/>
                <a:cs typeface="Angsana New" pitchFamily="18" charset="-34"/>
              </a:defRPr>
            </a:lvl2pPr>
            <a:lvl3pPr marL="1625600" indent="-711200">
              <a:defRPr sz="2800">
                <a:solidFill>
                  <a:schemeClr val="tx1"/>
                </a:solidFill>
                <a:latin typeface="Arial" pitchFamily="34" charset="0"/>
                <a:cs typeface="Angsana New" pitchFamily="18" charset="-34"/>
              </a:defRPr>
            </a:lvl3pPr>
            <a:lvl4pPr marL="2082800" indent="-711200">
              <a:defRPr sz="2800">
                <a:solidFill>
                  <a:schemeClr val="tx1"/>
                </a:solidFill>
                <a:latin typeface="Arial" pitchFamily="34" charset="0"/>
                <a:cs typeface="Angsana New" pitchFamily="18" charset="-34"/>
              </a:defRPr>
            </a:lvl4pPr>
            <a:lvl5pPr marL="2540000" indent="-711200">
              <a:defRPr sz="2800">
                <a:solidFill>
                  <a:schemeClr val="tx1"/>
                </a:solidFill>
                <a:latin typeface="Arial" pitchFamily="34" charset="0"/>
                <a:cs typeface="Angsana New" pitchFamily="18" charset="-34"/>
              </a:defRPr>
            </a:lvl5pPr>
            <a:lvl6pPr marL="2997200" indent="-711200" fontAlgn="base">
              <a:spcBef>
                <a:spcPct val="0"/>
              </a:spcBef>
              <a:spcAft>
                <a:spcPct val="0"/>
              </a:spcAft>
              <a:defRPr sz="2800">
                <a:solidFill>
                  <a:schemeClr val="tx1"/>
                </a:solidFill>
                <a:latin typeface="Arial" pitchFamily="34" charset="0"/>
                <a:cs typeface="Angsana New" pitchFamily="18" charset="-34"/>
              </a:defRPr>
            </a:lvl6pPr>
            <a:lvl7pPr marL="3454400" indent="-711200" fontAlgn="base">
              <a:spcBef>
                <a:spcPct val="0"/>
              </a:spcBef>
              <a:spcAft>
                <a:spcPct val="0"/>
              </a:spcAft>
              <a:defRPr sz="2800">
                <a:solidFill>
                  <a:schemeClr val="tx1"/>
                </a:solidFill>
                <a:latin typeface="Arial" pitchFamily="34" charset="0"/>
                <a:cs typeface="Angsana New" pitchFamily="18" charset="-34"/>
              </a:defRPr>
            </a:lvl7pPr>
            <a:lvl8pPr marL="3911600" indent="-711200" fontAlgn="base">
              <a:spcBef>
                <a:spcPct val="0"/>
              </a:spcBef>
              <a:spcAft>
                <a:spcPct val="0"/>
              </a:spcAft>
              <a:defRPr sz="2800">
                <a:solidFill>
                  <a:schemeClr val="tx1"/>
                </a:solidFill>
                <a:latin typeface="Arial" pitchFamily="34" charset="0"/>
                <a:cs typeface="Angsana New" pitchFamily="18" charset="-34"/>
              </a:defRPr>
            </a:lvl8pPr>
            <a:lvl9pPr marL="4368800" indent="-711200" fontAlgn="base">
              <a:spcBef>
                <a:spcPct val="0"/>
              </a:spcBef>
              <a:spcAft>
                <a:spcPct val="0"/>
              </a:spcAft>
              <a:defRPr sz="2800">
                <a:solidFill>
                  <a:schemeClr val="tx1"/>
                </a:solidFill>
                <a:latin typeface="Arial" pitchFamily="34" charset="0"/>
                <a:cs typeface="Angsana New" pitchFamily="18" charset="-34"/>
              </a:defRPr>
            </a:lvl9pPr>
          </a:lstStyle>
          <a:p>
            <a:pPr>
              <a:spcBef>
                <a:spcPct val="50000"/>
              </a:spcBef>
              <a:buFontTx/>
              <a:buAutoNum type="romanUcPeriod" startAt="4"/>
              <a:defRPr/>
            </a:pPr>
            <a:r>
              <a:rPr lang="en-US" b="1" i="1">
                <a:solidFill>
                  <a:schemeClr val="bg1"/>
                </a:solidFill>
                <a:effectLst>
                  <a:outerShdw blurRad="38100" dist="38100" dir="2700000" algn="tl">
                    <a:srgbClr val="C0C0C0"/>
                  </a:outerShdw>
                </a:effectLst>
              </a:rPr>
              <a:t>Christian Strategies for Worldview Conservation, Alteration, and Transformation:</a:t>
            </a:r>
            <a:endParaRPr lang="en-US">
              <a:effectLst>
                <a:outerShdw blurRad="38100" dist="38100" dir="2700000" algn="tl">
                  <a:srgbClr val="C0C0C0"/>
                </a:outerShdw>
              </a:effectLst>
            </a:endParaRPr>
          </a:p>
          <a:p>
            <a:pPr lvl="1">
              <a:spcBef>
                <a:spcPct val="50000"/>
              </a:spcBef>
              <a:buFontTx/>
              <a:buAutoNum type="alphaUcPeriod" startAt="3"/>
              <a:defRPr/>
            </a:pPr>
            <a:r>
              <a:rPr lang="en-US" b="1">
                <a:solidFill>
                  <a:schemeClr val="bg1"/>
                </a:solidFill>
                <a:effectLst>
                  <a:outerShdw blurRad="38100" dist="38100" dir="2700000" algn="tl">
                    <a:srgbClr val="C0C0C0"/>
                  </a:outerShdw>
                </a:effectLst>
              </a:rPr>
              <a:t>Christian Strategies for Worldview Alteration and Transformation: Discipleship:</a:t>
            </a:r>
            <a:r>
              <a:rPr lang="en-US">
                <a:effectLst>
                  <a:outerShdw blurRad="38100" dist="38100" dir="2700000" algn="tl">
                    <a:srgbClr val="C0C0C0"/>
                  </a:outerShdw>
                </a:effectLst>
              </a:rPr>
              <a:t> </a:t>
            </a:r>
            <a:endParaRPr lang="en-US" sz="2600" b="1">
              <a:solidFill>
                <a:schemeClr val="bg1"/>
              </a:solidFill>
              <a:effectLst>
                <a:outerShdw blurRad="38100" dist="38100" dir="2700000" algn="tl">
                  <a:srgbClr val="C0C0C0"/>
                </a:outerShdw>
              </a:effectLst>
            </a:endParaRPr>
          </a:p>
          <a:p>
            <a:pPr lvl="2">
              <a:spcBef>
                <a:spcPct val="50000"/>
              </a:spcBef>
              <a:buFontTx/>
              <a:buAutoNum type="arabicPeriod"/>
              <a:defRPr/>
            </a:pPr>
            <a:r>
              <a:rPr lang="en-US" b="1">
                <a:solidFill>
                  <a:schemeClr val="bg1"/>
                </a:solidFill>
                <a:effectLst>
                  <a:outerShdw blurRad="38100" dist="38100" dir="2700000" algn="tl">
                    <a:srgbClr val="C0C0C0"/>
                  </a:outerShdw>
                </a:effectLst>
              </a:rPr>
              <a:t>Remember that it is God alone, through the power of the Spirit and His word, who brings about genuine life change (Jeremiah 23:29; Romans 12:1-2; Hebrews 4:12;).</a:t>
            </a:r>
            <a:r>
              <a:rPr lang="en-US"/>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abric003">
            <a:extLst>
              <a:ext uri="{FF2B5EF4-FFF2-40B4-BE49-F238E27FC236}">
                <a16:creationId xmlns:a16="http://schemas.microsoft.com/office/drawing/2014/main" id="{953216F3-AA4E-884E-AF47-A4BB5AC20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a:extLst>
              <a:ext uri="{FF2B5EF4-FFF2-40B4-BE49-F238E27FC236}">
                <a16:creationId xmlns:a16="http://schemas.microsoft.com/office/drawing/2014/main" id="{492044E6-618F-4D4A-88C1-367AF9E203F5}"/>
              </a:ext>
            </a:extLst>
          </p:cNvPr>
          <p:cNvSpPr txBox="1">
            <a:spLocks noChangeArrowheads="1"/>
          </p:cNvSpPr>
          <p:nvPr/>
        </p:nvSpPr>
        <p:spPr bwMode="auto">
          <a:xfrm>
            <a:off x="0" y="0"/>
            <a:ext cx="914400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Christian Strategies for Worldview Conservation, Alteration, and Transformation:</a:t>
            </a:r>
            <a:endParaRPr lang="en-US" altLang="en-US"/>
          </a:p>
          <a:p>
            <a:pPr lvl="1" eaLnBrk="1" hangingPunct="1">
              <a:spcBef>
                <a:spcPct val="50000"/>
              </a:spcBef>
              <a:buFontTx/>
              <a:buAutoNum type="alphaUcPeriod" startAt="3"/>
            </a:pPr>
            <a:r>
              <a:rPr lang="en-US" altLang="en-US" b="1">
                <a:solidFill>
                  <a:schemeClr val="bg1"/>
                </a:solidFill>
              </a:rPr>
              <a:t>Christian Strategies for Worldview Alteration and Transformation: Discipleship:</a:t>
            </a:r>
            <a:r>
              <a:rPr lang="en-US" altLang="en-US"/>
              <a:t> </a:t>
            </a:r>
            <a:endParaRPr lang="en-US" altLang="en-US" sz="2600" b="1">
              <a:solidFill>
                <a:schemeClr val="bg1"/>
              </a:solidFill>
            </a:endParaRPr>
          </a:p>
          <a:p>
            <a:pPr lvl="2" eaLnBrk="1" hangingPunct="1">
              <a:spcBef>
                <a:spcPct val="50000"/>
              </a:spcBef>
              <a:buFontTx/>
              <a:buAutoNum type="arabicPeriod" startAt="2"/>
            </a:pPr>
            <a:r>
              <a:rPr lang="en-US" altLang="en-US" b="1">
                <a:solidFill>
                  <a:schemeClr val="bg1"/>
                </a:solidFill>
              </a:rPr>
              <a:t>Create scenarios and provide opportunities that make perspective change more likely.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abric003">
            <a:extLst>
              <a:ext uri="{FF2B5EF4-FFF2-40B4-BE49-F238E27FC236}">
                <a16:creationId xmlns:a16="http://schemas.microsoft.com/office/drawing/2014/main" id="{C4DA07B1-2144-0542-BD83-539D361E7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4">
            <a:extLst>
              <a:ext uri="{FF2B5EF4-FFF2-40B4-BE49-F238E27FC236}">
                <a16:creationId xmlns:a16="http://schemas.microsoft.com/office/drawing/2014/main" id="{F7BC6D0B-5DD7-7F45-9B85-DEA0C5A940BD}"/>
              </a:ext>
            </a:extLst>
          </p:cNvPr>
          <p:cNvSpPr txBox="1">
            <a:spLocks noChangeArrowheads="1"/>
          </p:cNvSpPr>
          <p:nvPr/>
        </p:nvSpPr>
        <p:spPr bwMode="auto">
          <a:xfrm>
            <a:off x="0" y="0"/>
            <a:ext cx="91440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Christian Strategies for Worldview Conservation, Alteration, and Transformation:</a:t>
            </a:r>
            <a:endParaRPr lang="en-US" altLang="en-US"/>
          </a:p>
          <a:p>
            <a:pPr lvl="1" eaLnBrk="1" hangingPunct="1">
              <a:spcBef>
                <a:spcPct val="50000"/>
              </a:spcBef>
              <a:buFontTx/>
              <a:buAutoNum type="alphaUcPeriod" startAt="3"/>
            </a:pPr>
            <a:r>
              <a:rPr lang="en-US" altLang="en-US" b="1">
                <a:solidFill>
                  <a:schemeClr val="bg1"/>
                </a:solidFill>
              </a:rPr>
              <a:t>Christian Strategies for Worldview Alteration and Transformation: Discipleship:</a:t>
            </a:r>
            <a:r>
              <a:rPr lang="en-US" altLang="en-US"/>
              <a:t> </a:t>
            </a:r>
            <a:endParaRPr lang="en-US" altLang="en-US" sz="2600" b="1">
              <a:solidFill>
                <a:schemeClr val="bg1"/>
              </a:solidFill>
            </a:endParaRPr>
          </a:p>
          <a:p>
            <a:pPr lvl="2" eaLnBrk="1" hangingPunct="1">
              <a:spcBef>
                <a:spcPct val="50000"/>
              </a:spcBef>
              <a:buFontTx/>
              <a:buAutoNum type="arabicPeriod" startAt="2"/>
            </a:pPr>
            <a:r>
              <a:rPr lang="en-US" altLang="en-US" b="1">
                <a:solidFill>
                  <a:schemeClr val="bg1"/>
                </a:solidFill>
              </a:rPr>
              <a:t>Create scenarios and provide opportunities that make perspective change more likely.</a:t>
            </a:r>
            <a:r>
              <a:rPr lang="en-US" altLang="en-US"/>
              <a:t> </a:t>
            </a:r>
          </a:p>
          <a:p>
            <a:pPr lvl="3" eaLnBrk="1" hangingPunct="1">
              <a:spcBef>
                <a:spcPct val="50000"/>
              </a:spcBef>
              <a:buFontTx/>
              <a:buAutoNum type="alphaLcParenR"/>
            </a:pPr>
            <a:r>
              <a:rPr lang="en-US" altLang="en-US" b="1">
                <a:solidFill>
                  <a:schemeClr val="bg1"/>
                </a:solidFill>
              </a:rPr>
              <a:t>Cognitive: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abric003">
            <a:extLst>
              <a:ext uri="{FF2B5EF4-FFF2-40B4-BE49-F238E27FC236}">
                <a16:creationId xmlns:a16="http://schemas.microsoft.com/office/drawing/2014/main" id="{59C3E089-81CE-1A4B-84FE-E81D749F4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4">
            <a:extLst>
              <a:ext uri="{FF2B5EF4-FFF2-40B4-BE49-F238E27FC236}">
                <a16:creationId xmlns:a16="http://schemas.microsoft.com/office/drawing/2014/main" id="{71850D19-CCB3-924C-98F4-95014E196C0B}"/>
              </a:ext>
            </a:extLst>
          </p:cNvPr>
          <p:cNvSpPr txBox="1">
            <a:spLocks noChangeArrowheads="1"/>
          </p:cNvSpPr>
          <p:nvPr/>
        </p:nvSpPr>
        <p:spPr bwMode="auto">
          <a:xfrm>
            <a:off x="0" y="0"/>
            <a:ext cx="9144000" cy="479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Christian Strategies for Worldview Conservation, Alteration, and Transformation:</a:t>
            </a:r>
            <a:endParaRPr lang="en-US" altLang="en-US"/>
          </a:p>
          <a:p>
            <a:pPr lvl="1" eaLnBrk="1" hangingPunct="1">
              <a:spcBef>
                <a:spcPct val="50000"/>
              </a:spcBef>
              <a:buFontTx/>
              <a:buAutoNum type="alphaUcPeriod" startAt="3"/>
            </a:pPr>
            <a:r>
              <a:rPr lang="en-US" altLang="en-US" b="1">
                <a:solidFill>
                  <a:schemeClr val="bg1"/>
                </a:solidFill>
              </a:rPr>
              <a:t>Christian Strategies for Worldview Alteration and Transformation: Discipleship:</a:t>
            </a:r>
            <a:r>
              <a:rPr lang="en-US" altLang="en-US"/>
              <a:t> </a:t>
            </a:r>
            <a:endParaRPr lang="en-US" altLang="en-US" sz="2600" b="1">
              <a:solidFill>
                <a:schemeClr val="bg1"/>
              </a:solidFill>
            </a:endParaRPr>
          </a:p>
          <a:p>
            <a:pPr lvl="2" eaLnBrk="1" hangingPunct="1">
              <a:spcBef>
                <a:spcPct val="50000"/>
              </a:spcBef>
              <a:buFontTx/>
              <a:buAutoNum type="arabicPeriod" startAt="2"/>
            </a:pPr>
            <a:r>
              <a:rPr lang="en-US" altLang="en-US" b="1">
                <a:solidFill>
                  <a:schemeClr val="bg1"/>
                </a:solidFill>
              </a:rPr>
              <a:t>Create scenarios and provide opportunities that make perspective change more likely.</a:t>
            </a:r>
            <a:r>
              <a:rPr lang="en-US" altLang="en-US"/>
              <a:t> </a:t>
            </a:r>
          </a:p>
          <a:p>
            <a:pPr lvl="3" eaLnBrk="1" hangingPunct="1">
              <a:spcBef>
                <a:spcPct val="50000"/>
              </a:spcBef>
              <a:buFontTx/>
              <a:buAutoNum type="alphaLcParenR"/>
            </a:pPr>
            <a:r>
              <a:rPr lang="en-US" altLang="en-US" b="1">
                <a:solidFill>
                  <a:schemeClr val="bg2"/>
                </a:solidFill>
              </a:rPr>
              <a:t>Cognitive:</a:t>
            </a:r>
          </a:p>
          <a:p>
            <a:pPr lvl="3" eaLnBrk="1" hangingPunct="1">
              <a:spcBef>
                <a:spcPct val="50000"/>
              </a:spcBef>
              <a:buFontTx/>
              <a:buAutoNum type="alphaLcParenR"/>
            </a:pPr>
            <a:r>
              <a:rPr lang="en-US" altLang="en-US" b="1">
                <a:solidFill>
                  <a:schemeClr val="bg1"/>
                </a:solidFill>
              </a:rPr>
              <a:t>Affective: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abric003">
            <a:extLst>
              <a:ext uri="{FF2B5EF4-FFF2-40B4-BE49-F238E27FC236}">
                <a16:creationId xmlns:a16="http://schemas.microsoft.com/office/drawing/2014/main" id="{0126C793-5B28-5E45-8727-B69DF02EC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4">
            <a:extLst>
              <a:ext uri="{FF2B5EF4-FFF2-40B4-BE49-F238E27FC236}">
                <a16:creationId xmlns:a16="http://schemas.microsoft.com/office/drawing/2014/main" id="{76F7A8CA-60DC-AA45-8732-5900EC746B02}"/>
              </a:ext>
            </a:extLst>
          </p:cNvPr>
          <p:cNvSpPr txBox="1">
            <a:spLocks noChangeArrowheads="1"/>
          </p:cNvSpPr>
          <p:nvPr/>
        </p:nvSpPr>
        <p:spPr bwMode="auto">
          <a:xfrm>
            <a:off x="0" y="0"/>
            <a:ext cx="9144000" cy="543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Christian Strategies for Worldview Conservation, Alteration, and Transformation:</a:t>
            </a:r>
            <a:endParaRPr lang="en-US" altLang="en-US"/>
          </a:p>
          <a:p>
            <a:pPr lvl="1" eaLnBrk="1" hangingPunct="1">
              <a:spcBef>
                <a:spcPct val="50000"/>
              </a:spcBef>
              <a:buFontTx/>
              <a:buAutoNum type="alphaUcPeriod" startAt="3"/>
            </a:pPr>
            <a:r>
              <a:rPr lang="en-US" altLang="en-US" b="1">
                <a:solidFill>
                  <a:schemeClr val="bg1"/>
                </a:solidFill>
              </a:rPr>
              <a:t>Christian Strategies for Worldview Alteration and Transformation: Discipleship:</a:t>
            </a:r>
            <a:r>
              <a:rPr lang="en-US" altLang="en-US"/>
              <a:t> </a:t>
            </a:r>
            <a:endParaRPr lang="en-US" altLang="en-US" sz="2600" b="1">
              <a:solidFill>
                <a:schemeClr val="bg1"/>
              </a:solidFill>
            </a:endParaRPr>
          </a:p>
          <a:p>
            <a:pPr lvl="2" eaLnBrk="1" hangingPunct="1">
              <a:spcBef>
                <a:spcPct val="50000"/>
              </a:spcBef>
              <a:buFontTx/>
              <a:buAutoNum type="arabicPeriod" startAt="2"/>
            </a:pPr>
            <a:r>
              <a:rPr lang="en-US" altLang="en-US" b="1">
                <a:solidFill>
                  <a:schemeClr val="bg1"/>
                </a:solidFill>
              </a:rPr>
              <a:t>Create scenarios and provide opportunities that make perspective change more likely.</a:t>
            </a:r>
            <a:r>
              <a:rPr lang="en-US" altLang="en-US"/>
              <a:t> </a:t>
            </a:r>
          </a:p>
          <a:p>
            <a:pPr lvl="3" eaLnBrk="1" hangingPunct="1">
              <a:spcBef>
                <a:spcPct val="50000"/>
              </a:spcBef>
              <a:buFontTx/>
              <a:buAutoNum type="alphaLcParenR"/>
            </a:pPr>
            <a:r>
              <a:rPr lang="en-US" altLang="en-US" b="1">
                <a:solidFill>
                  <a:schemeClr val="bg2"/>
                </a:solidFill>
              </a:rPr>
              <a:t>Cognitive:</a:t>
            </a:r>
          </a:p>
          <a:p>
            <a:pPr lvl="3" eaLnBrk="1" hangingPunct="1">
              <a:spcBef>
                <a:spcPct val="50000"/>
              </a:spcBef>
              <a:buFontTx/>
              <a:buAutoNum type="alphaLcParenR"/>
            </a:pPr>
            <a:r>
              <a:rPr lang="en-US" altLang="en-US" b="1">
                <a:solidFill>
                  <a:schemeClr val="bg2"/>
                </a:solidFill>
              </a:rPr>
              <a:t>Affective:</a:t>
            </a:r>
          </a:p>
          <a:p>
            <a:pPr lvl="3" eaLnBrk="1" hangingPunct="1">
              <a:spcBef>
                <a:spcPct val="50000"/>
              </a:spcBef>
              <a:buFontTx/>
              <a:buAutoNum type="alphaLcParenR"/>
            </a:pPr>
            <a:r>
              <a:rPr lang="en-US" altLang="en-US" b="1">
                <a:solidFill>
                  <a:schemeClr val="bg1"/>
                </a:solidFill>
              </a:rPr>
              <a:t>Evaluative: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abric003">
            <a:extLst>
              <a:ext uri="{FF2B5EF4-FFF2-40B4-BE49-F238E27FC236}">
                <a16:creationId xmlns:a16="http://schemas.microsoft.com/office/drawing/2014/main" id="{BD2EB11C-3D6F-7241-AA59-7250D70B8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4">
            <a:extLst>
              <a:ext uri="{FF2B5EF4-FFF2-40B4-BE49-F238E27FC236}">
                <a16:creationId xmlns:a16="http://schemas.microsoft.com/office/drawing/2014/main" id="{917E392B-13CC-2740-A4C0-1A8A0C71B7BC}"/>
              </a:ext>
            </a:extLst>
          </p:cNvPr>
          <p:cNvSpPr txBox="1">
            <a:spLocks noChangeArrowheads="1"/>
          </p:cNvSpPr>
          <p:nvPr/>
        </p:nvSpPr>
        <p:spPr bwMode="auto">
          <a:xfrm>
            <a:off x="0" y="0"/>
            <a:ext cx="89916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Christian Strategies for Worldview Conservation, Alteration, and Transformation:</a:t>
            </a:r>
            <a:endParaRPr lang="en-US" altLang="en-US"/>
          </a:p>
          <a:p>
            <a:pPr lvl="1" eaLnBrk="1" hangingPunct="1">
              <a:spcBef>
                <a:spcPct val="50000"/>
              </a:spcBef>
              <a:buFontTx/>
              <a:buAutoNum type="alphaUcPeriod" startAt="4"/>
            </a:pPr>
            <a:r>
              <a:rPr lang="en-US" altLang="en-US" b="1">
                <a:solidFill>
                  <a:schemeClr val="bg1"/>
                </a:solidFill>
              </a:rPr>
              <a:t>Christians Strategies for Worldview Alteration and Transformation: Broader Cultural Engagement: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abric003">
            <a:extLst>
              <a:ext uri="{FF2B5EF4-FFF2-40B4-BE49-F238E27FC236}">
                <a16:creationId xmlns:a16="http://schemas.microsoft.com/office/drawing/2014/main" id="{F81BB77A-A917-2349-8450-FA4A69F41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4">
            <a:extLst>
              <a:ext uri="{FF2B5EF4-FFF2-40B4-BE49-F238E27FC236}">
                <a16:creationId xmlns:a16="http://schemas.microsoft.com/office/drawing/2014/main" id="{5D5C30C0-6208-3747-AAFA-24B47589FCCC}"/>
              </a:ext>
            </a:extLst>
          </p:cNvPr>
          <p:cNvSpPr txBox="1">
            <a:spLocks noChangeArrowheads="1"/>
          </p:cNvSpPr>
          <p:nvPr/>
        </p:nvSpPr>
        <p:spPr bwMode="auto">
          <a:xfrm>
            <a:off x="0" y="1828800"/>
            <a:ext cx="899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startAt="5"/>
            </a:pPr>
            <a:r>
              <a:rPr lang="en-US" altLang="en-US" b="1">
                <a:solidFill>
                  <a:schemeClr val="bg1"/>
                </a:solidFill>
              </a:rPr>
              <a:t>Conclusion: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abric003">
            <a:extLst>
              <a:ext uri="{FF2B5EF4-FFF2-40B4-BE49-F238E27FC236}">
                <a16:creationId xmlns:a16="http://schemas.microsoft.com/office/drawing/2014/main" id="{CF629138-33D3-004E-BADB-FF3BC42BA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4">
            <a:extLst>
              <a:ext uri="{FF2B5EF4-FFF2-40B4-BE49-F238E27FC236}">
                <a16:creationId xmlns:a16="http://schemas.microsoft.com/office/drawing/2014/main" id="{2DE637DA-3574-9541-9DEE-5DA5D9F974A4}"/>
              </a:ext>
            </a:extLst>
          </p:cNvPr>
          <p:cNvSpPr txBox="1">
            <a:spLocks noChangeArrowheads="1"/>
          </p:cNvSpPr>
          <p:nvPr/>
        </p:nvSpPr>
        <p:spPr bwMode="auto">
          <a:xfrm>
            <a:off x="304800" y="685800"/>
            <a:ext cx="86106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startAt="2"/>
            </a:pPr>
            <a:r>
              <a:rPr lang="en-US" altLang="en-US" b="1" i="1">
                <a:solidFill>
                  <a:schemeClr val="bg1"/>
                </a:solidFill>
              </a:rPr>
              <a:t>Why and how do worldviews change?    Some General Perspectives:</a:t>
            </a:r>
            <a:endParaRPr lang="en-US" altLang="en-US">
              <a:solidFill>
                <a:schemeClr val="bg1"/>
              </a:solidFill>
            </a:endParaRPr>
          </a:p>
          <a:p>
            <a:pPr lvl="1" eaLnBrk="1" hangingPunct="1">
              <a:spcBef>
                <a:spcPct val="50000"/>
              </a:spcBef>
              <a:buFontTx/>
              <a:buAutoNum type="alphaUcPeriod"/>
            </a:pPr>
            <a:r>
              <a:rPr lang="en-US" altLang="en-US" b="1">
                <a:solidFill>
                  <a:schemeClr val="bg1"/>
                </a:solidFill>
              </a:rPr>
              <a:t>Internal Dynamics:</a:t>
            </a:r>
          </a:p>
          <a:p>
            <a:pPr lvl="2" eaLnBrk="1" hangingPunct="1">
              <a:spcBef>
                <a:spcPct val="50000"/>
              </a:spcBef>
              <a:buFontTx/>
              <a:buAutoNum type="arabicPeriod"/>
            </a:pPr>
            <a:r>
              <a:rPr lang="en-US" altLang="en-US" b="1">
                <a:solidFill>
                  <a:schemeClr val="bg1"/>
                </a:solidFill>
              </a:rPr>
              <a:t>No worldview, no matter how conservative is completely static.</a:t>
            </a:r>
            <a:endParaRPr lang="en-US" altLang="en-US">
              <a:solidFill>
                <a:schemeClr val="bg1"/>
              </a:solidFill>
            </a:endParaRPr>
          </a:p>
          <a:p>
            <a:pPr lvl="3" eaLnBrk="1" hangingPunct="1">
              <a:spcBef>
                <a:spcPct val="50000"/>
              </a:spcBef>
              <a:buFontTx/>
              <a:buAutoNum type="alphaLcParenR"/>
            </a:pPr>
            <a:r>
              <a:rPr lang="en-US" altLang="en-US" b="1">
                <a:solidFill>
                  <a:schemeClr val="bg1"/>
                </a:solidFill>
              </a:rPr>
              <a:t>The Dynamic Nature of Historically Situated Existence:</a:t>
            </a:r>
            <a:endParaRPr lang="th-TH"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3"/>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abric003">
            <a:extLst>
              <a:ext uri="{FF2B5EF4-FFF2-40B4-BE49-F238E27FC236}">
                <a16:creationId xmlns:a16="http://schemas.microsoft.com/office/drawing/2014/main" id="{C25953C6-80BC-604F-80C8-E82D19C96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a:extLst>
              <a:ext uri="{FF2B5EF4-FFF2-40B4-BE49-F238E27FC236}">
                <a16:creationId xmlns:a16="http://schemas.microsoft.com/office/drawing/2014/main" id="{D2B66E60-D9DC-3849-8FCF-934E1C5C274F}"/>
              </a:ext>
            </a:extLst>
          </p:cNvPr>
          <p:cNvSpPr txBox="1">
            <a:spLocks noChangeArrowheads="1"/>
          </p:cNvSpPr>
          <p:nvPr/>
        </p:nvSpPr>
        <p:spPr bwMode="auto">
          <a:xfrm>
            <a:off x="304800" y="685800"/>
            <a:ext cx="8610600" cy="479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and how do worldviews change?    Some General Perspectives:</a:t>
            </a:r>
            <a:endParaRPr lang="en-US" altLang="en-US">
              <a:solidFill>
                <a:schemeClr val="bg1"/>
              </a:solidFill>
            </a:endParaRPr>
          </a:p>
          <a:p>
            <a:pPr lvl="1" eaLnBrk="1" hangingPunct="1">
              <a:spcBef>
                <a:spcPct val="50000"/>
              </a:spcBef>
              <a:buFontTx/>
              <a:buAutoNum type="alphaUcPeriod"/>
            </a:pPr>
            <a:r>
              <a:rPr lang="en-US" altLang="en-US" b="1">
                <a:solidFill>
                  <a:schemeClr val="bg1"/>
                </a:solidFill>
              </a:rPr>
              <a:t>Internal Dynamics:</a:t>
            </a:r>
          </a:p>
          <a:p>
            <a:pPr lvl="2" eaLnBrk="1" hangingPunct="1">
              <a:spcBef>
                <a:spcPct val="50000"/>
              </a:spcBef>
              <a:buFontTx/>
              <a:buAutoNum type="arabicPeriod"/>
            </a:pPr>
            <a:r>
              <a:rPr lang="en-US" altLang="en-US" b="1">
                <a:solidFill>
                  <a:schemeClr val="bg1"/>
                </a:solidFill>
              </a:rPr>
              <a:t>No worldview, no matter how conservative is completely static.</a:t>
            </a:r>
            <a:endParaRPr lang="en-US" altLang="en-US">
              <a:solidFill>
                <a:schemeClr val="bg1"/>
              </a:solidFill>
            </a:endParaRPr>
          </a:p>
          <a:p>
            <a:pPr lvl="3" eaLnBrk="1" hangingPunct="1">
              <a:spcBef>
                <a:spcPct val="50000"/>
              </a:spcBef>
              <a:buFontTx/>
              <a:buAutoNum type="alphaLcParenR"/>
            </a:pPr>
            <a:r>
              <a:rPr lang="en-US" altLang="en-US" b="1">
                <a:solidFill>
                  <a:schemeClr val="bg2"/>
                </a:solidFill>
              </a:rPr>
              <a:t>The Dynamic Nature of Historically Situated Existence:</a:t>
            </a:r>
          </a:p>
          <a:p>
            <a:pPr lvl="3" eaLnBrk="1" hangingPunct="1">
              <a:spcBef>
                <a:spcPct val="50000"/>
              </a:spcBef>
              <a:buFontTx/>
              <a:buAutoNum type="alphaLcParenR"/>
            </a:pPr>
            <a:r>
              <a:rPr lang="en-US" altLang="en-US" b="1">
                <a:solidFill>
                  <a:schemeClr val="bg1"/>
                </a:solidFill>
              </a:rPr>
              <a:t>Conservative versus Liberal Worldview Systems:</a:t>
            </a:r>
            <a:endParaRPr lang="th-TH"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abric003">
            <a:extLst>
              <a:ext uri="{FF2B5EF4-FFF2-40B4-BE49-F238E27FC236}">
                <a16:creationId xmlns:a16="http://schemas.microsoft.com/office/drawing/2014/main" id="{74878233-F01F-5240-9BA7-08D484CDF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a:extLst>
              <a:ext uri="{FF2B5EF4-FFF2-40B4-BE49-F238E27FC236}">
                <a16:creationId xmlns:a16="http://schemas.microsoft.com/office/drawing/2014/main" id="{D6E69E69-EC69-1A40-94CD-80B0253D6115}"/>
              </a:ext>
            </a:extLst>
          </p:cNvPr>
          <p:cNvSpPr txBox="1">
            <a:spLocks noChangeArrowheads="1"/>
          </p:cNvSpPr>
          <p:nvPr/>
        </p:nvSpPr>
        <p:spPr bwMode="auto">
          <a:xfrm>
            <a:off x="304800" y="457200"/>
            <a:ext cx="8610600" cy="586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and how do worldviews change?    Some General Perspectives:</a:t>
            </a:r>
            <a:endParaRPr lang="en-US" altLang="en-US">
              <a:solidFill>
                <a:schemeClr val="bg1"/>
              </a:solidFill>
            </a:endParaRPr>
          </a:p>
          <a:p>
            <a:pPr lvl="1" eaLnBrk="1" hangingPunct="1">
              <a:spcBef>
                <a:spcPct val="50000"/>
              </a:spcBef>
              <a:buFontTx/>
              <a:buAutoNum type="alphaUcPeriod"/>
            </a:pPr>
            <a:r>
              <a:rPr lang="en-US" altLang="en-US" b="1">
                <a:solidFill>
                  <a:schemeClr val="bg1"/>
                </a:solidFill>
              </a:rPr>
              <a:t>Internal Dynamics:</a:t>
            </a:r>
          </a:p>
          <a:p>
            <a:pPr lvl="2" eaLnBrk="1" hangingPunct="1">
              <a:spcBef>
                <a:spcPct val="50000"/>
              </a:spcBef>
              <a:buFontTx/>
              <a:buAutoNum type="arabicPeriod"/>
            </a:pPr>
            <a:r>
              <a:rPr lang="en-US" altLang="en-US" b="1">
                <a:solidFill>
                  <a:schemeClr val="bg1"/>
                </a:solidFill>
              </a:rPr>
              <a:t>No worldview, no matter how conservative is completely static.</a:t>
            </a:r>
            <a:endParaRPr lang="en-US" altLang="en-US">
              <a:solidFill>
                <a:schemeClr val="bg1"/>
              </a:solidFill>
            </a:endParaRPr>
          </a:p>
          <a:p>
            <a:pPr lvl="3" eaLnBrk="1" hangingPunct="1">
              <a:spcBef>
                <a:spcPct val="50000"/>
              </a:spcBef>
              <a:buFontTx/>
              <a:buAutoNum type="alphaLcParenR"/>
            </a:pPr>
            <a:r>
              <a:rPr lang="en-US" altLang="en-US" b="1">
                <a:solidFill>
                  <a:schemeClr val="bg2"/>
                </a:solidFill>
              </a:rPr>
              <a:t>The Dynamic Nature of Historically Situated Existence:</a:t>
            </a:r>
          </a:p>
          <a:p>
            <a:pPr lvl="3" eaLnBrk="1" hangingPunct="1">
              <a:spcBef>
                <a:spcPct val="50000"/>
              </a:spcBef>
              <a:buFontTx/>
              <a:buAutoNum type="alphaLcParenR"/>
            </a:pPr>
            <a:r>
              <a:rPr lang="en-US" altLang="en-US" b="1">
                <a:solidFill>
                  <a:schemeClr val="bg2"/>
                </a:solidFill>
              </a:rPr>
              <a:t>Conservative versus Liberal Worldview Systems:</a:t>
            </a:r>
          </a:p>
          <a:p>
            <a:pPr lvl="3" eaLnBrk="1" hangingPunct="1">
              <a:spcBef>
                <a:spcPct val="50000"/>
              </a:spcBef>
              <a:buFontTx/>
              <a:buAutoNum type="alphaLcParenR"/>
            </a:pPr>
            <a:r>
              <a:rPr lang="en-US" altLang="en-US" b="1">
                <a:solidFill>
                  <a:schemeClr val="bg1"/>
                </a:solidFill>
              </a:rPr>
              <a:t>Isolated versus Impacted Worldview Systems:</a:t>
            </a:r>
            <a:r>
              <a:rPr lang="en-US" altLang="en-US"/>
              <a:t> </a:t>
            </a:r>
            <a:endParaRPr lang="th-TH"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abric003">
            <a:extLst>
              <a:ext uri="{FF2B5EF4-FFF2-40B4-BE49-F238E27FC236}">
                <a16:creationId xmlns:a16="http://schemas.microsoft.com/office/drawing/2014/main" id="{533FDF30-F543-6545-A789-7527FDD19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C2A89CA6-77F7-D943-AB0D-9F35BAE5A75D}"/>
              </a:ext>
            </a:extLst>
          </p:cNvPr>
          <p:cNvSpPr txBox="1">
            <a:spLocks noChangeArrowheads="1"/>
          </p:cNvSpPr>
          <p:nvPr/>
        </p:nvSpPr>
        <p:spPr bwMode="auto">
          <a:xfrm>
            <a:off x="304800" y="152400"/>
            <a:ext cx="86106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and how do worldviews change?    Some General Perspectives:</a:t>
            </a:r>
            <a:endParaRPr lang="en-US" altLang="en-US">
              <a:solidFill>
                <a:schemeClr val="bg1"/>
              </a:solidFill>
            </a:endParaRPr>
          </a:p>
          <a:p>
            <a:pPr lvl="1" eaLnBrk="1" hangingPunct="1">
              <a:spcBef>
                <a:spcPct val="50000"/>
              </a:spcBef>
              <a:buFontTx/>
              <a:buAutoNum type="alphaUcPeriod"/>
            </a:pPr>
            <a:r>
              <a:rPr lang="en-US" altLang="en-US" b="1">
                <a:solidFill>
                  <a:schemeClr val="bg1"/>
                </a:solidFill>
              </a:rPr>
              <a:t>Internal Dynamics:</a:t>
            </a:r>
          </a:p>
          <a:p>
            <a:pPr lvl="2" eaLnBrk="1" hangingPunct="1">
              <a:spcBef>
                <a:spcPct val="50000"/>
              </a:spcBef>
              <a:buFontTx/>
              <a:buAutoNum type="arabicPeriod" startAt="2"/>
            </a:pPr>
            <a:r>
              <a:rPr lang="en-US" altLang="en-US" b="1">
                <a:solidFill>
                  <a:schemeClr val="bg1"/>
                </a:solidFill>
              </a:rPr>
              <a:t>No worldview is completely monolithic.</a:t>
            </a:r>
            <a:endParaRPr lang="en-US" altLang="en-US">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abric003">
            <a:extLst>
              <a:ext uri="{FF2B5EF4-FFF2-40B4-BE49-F238E27FC236}">
                <a16:creationId xmlns:a16="http://schemas.microsoft.com/office/drawing/2014/main" id="{4CF6B99F-66D8-F04B-8FF6-A1DFA40B2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4">
            <a:extLst>
              <a:ext uri="{FF2B5EF4-FFF2-40B4-BE49-F238E27FC236}">
                <a16:creationId xmlns:a16="http://schemas.microsoft.com/office/drawing/2014/main" id="{D6B724F8-45C4-5544-B021-75E5FDDE7858}"/>
              </a:ext>
            </a:extLst>
          </p:cNvPr>
          <p:cNvSpPr txBox="1">
            <a:spLocks noChangeArrowheads="1"/>
          </p:cNvSpPr>
          <p:nvPr/>
        </p:nvSpPr>
        <p:spPr bwMode="auto">
          <a:xfrm>
            <a:off x="304800" y="152400"/>
            <a:ext cx="86106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and how do worldviews change?    Some General Perspectives:</a:t>
            </a:r>
            <a:endParaRPr lang="en-US" altLang="en-US">
              <a:solidFill>
                <a:schemeClr val="bg1"/>
              </a:solidFill>
            </a:endParaRPr>
          </a:p>
          <a:p>
            <a:pPr lvl="1" eaLnBrk="1" hangingPunct="1">
              <a:spcBef>
                <a:spcPct val="50000"/>
              </a:spcBef>
              <a:buFontTx/>
              <a:buAutoNum type="alphaUcPeriod"/>
            </a:pPr>
            <a:r>
              <a:rPr lang="en-US" altLang="en-US" b="1">
                <a:solidFill>
                  <a:schemeClr val="bg1"/>
                </a:solidFill>
              </a:rPr>
              <a:t>Internal Dynamics:</a:t>
            </a:r>
          </a:p>
          <a:p>
            <a:pPr lvl="2" eaLnBrk="1" hangingPunct="1">
              <a:spcBef>
                <a:spcPct val="50000"/>
              </a:spcBef>
              <a:buFontTx/>
              <a:buAutoNum type="arabicPeriod" startAt="2"/>
            </a:pPr>
            <a:r>
              <a:rPr lang="en-US" altLang="en-US" b="1">
                <a:solidFill>
                  <a:schemeClr val="bg1"/>
                </a:solidFill>
              </a:rPr>
              <a:t>No worldview is completely monolithic.</a:t>
            </a:r>
            <a:r>
              <a:rPr lang="en-US" altLang="en-US"/>
              <a:t> </a:t>
            </a:r>
            <a:endParaRPr lang="en-US" altLang="en-US">
              <a:solidFill>
                <a:schemeClr val="bg1"/>
              </a:solidFill>
            </a:endParaRPr>
          </a:p>
          <a:p>
            <a:pPr lvl="3" eaLnBrk="1" hangingPunct="1">
              <a:spcBef>
                <a:spcPct val="50000"/>
              </a:spcBef>
              <a:buFontTx/>
              <a:buAutoNum type="alphaLcParenR"/>
            </a:pPr>
            <a:r>
              <a:rPr lang="en-US" altLang="en-US" b="1">
                <a:solidFill>
                  <a:schemeClr val="bg1"/>
                </a:solidFill>
              </a:rPr>
              <a:t>Continuums of Adherence:</a:t>
            </a:r>
            <a:r>
              <a:rPr lang="en-US" altLang="en-US"/>
              <a:t> </a:t>
            </a:r>
            <a:endParaRPr lang="en-US" altLang="en-US" b="1">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1915</Words>
  <Application>Microsoft Macintosh PowerPoint</Application>
  <PresentationFormat>On-screen Show (4:3)</PresentationFormat>
  <Paragraphs>197</Paragraphs>
  <Slides>51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Arial</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Worldview link at BibleStudyDownloads.org</vt:lpstr>
    </vt:vector>
  </TitlesOfParts>
  <Company>Winkler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Winkler</dc:creator>
  <cp:lastModifiedBy>Rick Griffith</cp:lastModifiedBy>
  <cp:revision>37</cp:revision>
  <dcterms:created xsi:type="dcterms:W3CDTF">2011-01-02T20:28:39Z</dcterms:created>
  <dcterms:modified xsi:type="dcterms:W3CDTF">2023-02-18T09:33:46Z</dcterms:modified>
</cp:coreProperties>
</file>